
<file path=[Content_Types].xml><?xml version="1.0" encoding="utf-8"?>
<Types xmlns="http://schemas.openxmlformats.org/package/2006/content-types">
  <Default Extension="bin" ContentType="image/unknown"/>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65" r:id="rId3"/>
    <p:sldId id="259" r:id="rId4"/>
    <p:sldId id="307" r:id="rId5"/>
    <p:sldId id="308" r:id="rId6"/>
    <p:sldId id="309" r:id="rId7"/>
    <p:sldId id="355" r:id="rId8"/>
    <p:sldId id="311" r:id="rId9"/>
    <p:sldId id="354" r:id="rId10"/>
    <p:sldId id="353" r:id="rId11"/>
    <p:sldId id="310" r:id="rId12"/>
    <p:sldId id="312" r:id="rId13"/>
    <p:sldId id="317" r:id="rId14"/>
    <p:sldId id="314" r:id="rId15"/>
    <p:sldId id="338" r:id="rId16"/>
    <p:sldId id="318" r:id="rId17"/>
    <p:sldId id="319" r:id="rId18"/>
    <p:sldId id="320" r:id="rId19"/>
    <p:sldId id="323" r:id="rId20"/>
    <p:sldId id="324" r:id="rId21"/>
    <p:sldId id="325" r:id="rId22"/>
    <p:sldId id="326" r:id="rId23"/>
    <p:sldId id="327" r:id="rId24"/>
    <p:sldId id="328" r:id="rId25"/>
    <p:sldId id="331" r:id="rId26"/>
    <p:sldId id="330" r:id="rId27"/>
    <p:sldId id="329" r:id="rId28"/>
    <p:sldId id="332" r:id="rId29"/>
    <p:sldId id="333" r:id="rId30"/>
    <p:sldId id="334" r:id="rId31"/>
    <p:sldId id="357" r:id="rId32"/>
    <p:sldId id="335" r:id="rId33"/>
    <p:sldId id="358" r:id="rId34"/>
    <p:sldId id="336" r:id="rId35"/>
    <p:sldId id="337" r:id="rId36"/>
    <p:sldId id="339" r:id="rId37"/>
    <p:sldId id="340" r:id="rId38"/>
    <p:sldId id="341" r:id="rId39"/>
    <p:sldId id="342" r:id="rId40"/>
    <p:sldId id="352" r:id="rId41"/>
    <p:sldId id="343" r:id="rId42"/>
    <p:sldId id="344" r:id="rId43"/>
    <p:sldId id="345" r:id="rId44"/>
    <p:sldId id="346" r:id="rId45"/>
    <p:sldId id="347" r:id="rId46"/>
    <p:sldId id="348" r:id="rId47"/>
    <p:sldId id="349" r:id="rId48"/>
    <p:sldId id="351" r:id="rId49"/>
    <p:sldId id="25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5889"/>
    <a:srgbClr val="266094"/>
    <a:srgbClr val="265F92"/>
    <a:srgbClr val="276399"/>
    <a:srgbClr val="255E91"/>
    <a:srgbClr val="266196"/>
    <a:srgbClr val="235787"/>
    <a:srgbClr val="386288"/>
    <a:srgbClr val="003CB4"/>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6" autoAdjust="0"/>
    <p:restoredTop sz="94660"/>
  </p:normalViewPr>
  <p:slideViewPr>
    <p:cSldViewPr snapToGrid="0">
      <p:cViewPr varScale="1">
        <p:scale>
          <a:sx n="78" d="100"/>
          <a:sy n="78" d="100"/>
        </p:scale>
        <p:origin x="7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850ED8-7720-4BFD-A4F1-56D799CA89B9}" type="doc">
      <dgm:prSet loTypeId="urn:microsoft.com/office/officeart/2011/layout/HexagonRadial" loCatId="officeonline" qsTypeId="urn:microsoft.com/office/officeart/2005/8/quickstyle/3d4" qsCatId="3D" csTypeId="urn:microsoft.com/office/officeart/2005/8/colors/colorful5" csCatId="colorful" phldr="1"/>
      <dgm:spPr/>
      <dgm:t>
        <a:bodyPr/>
        <a:lstStyle/>
        <a:p>
          <a:endParaRPr lang="en-US"/>
        </a:p>
      </dgm:t>
    </dgm:pt>
    <dgm:pt modelId="{3C1FB409-4605-43B9-AC48-B90149549ABE}">
      <dgm:prSet phldrT="[Text]" custT="1"/>
      <dgm:spPr/>
      <dgm:t>
        <a:bodyPr/>
        <a:lstStyle/>
        <a:p>
          <a:r>
            <a:rPr lang="en-US" sz="2600" b="1" dirty="0">
              <a:solidFill>
                <a:srgbClr val="C00000"/>
              </a:solidFill>
            </a:rPr>
            <a:t>Projects Categories</a:t>
          </a:r>
        </a:p>
      </dgm:t>
    </dgm:pt>
    <dgm:pt modelId="{172C0DB8-4363-4B2E-AAF8-F863AAA36C35}" type="parTrans" cxnId="{269A5AA1-2467-44C3-A490-67F45480F35F}">
      <dgm:prSet/>
      <dgm:spPr/>
      <dgm:t>
        <a:bodyPr/>
        <a:lstStyle/>
        <a:p>
          <a:endParaRPr lang="en-US"/>
        </a:p>
      </dgm:t>
    </dgm:pt>
    <dgm:pt modelId="{0D11ADB4-141E-4A82-A548-7E596E6D2BCC}" type="sibTrans" cxnId="{269A5AA1-2467-44C3-A490-67F45480F35F}">
      <dgm:prSet/>
      <dgm:spPr/>
      <dgm:t>
        <a:bodyPr/>
        <a:lstStyle/>
        <a:p>
          <a:endParaRPr lang="en-US"/>
        </a:p>
      </dgm:t>
    </dgm:pt>
    <dgm:pt modelId="{198834EB-B722-4FE6-BF0F-987ACFFCE0D0}">
      <dgm:prSet phldrT="[Text]" custT="1"/>
      <dgm:spPr/>
      <dgm:t>
        <a:bodyPr/>
        <a:lstStyle/>
        <a:p>
          <a:r>
            <a:rPr lang="en-US" sz="1900" b="1" dirty="0"/>
            <a:t>Commercial Buildings</a:t>
          </a:r>
        </a:p>
      </dgm:t>
    </dgm:pt>
    <dgm:pt modelId="{F3E713FC-CA28-4CE7-83C0-5BCE23A5B3BA}" type="parTrans" cxnId="{A165CE3B-AC20-4ED3-880D-08BF4DD1FE0E}">
      <dgm:prSet/>
      <dgm:spPr/>
      <dgm:t>
        <a:bodyPr/>
        <a:lstStyle/>
        <a:p>
          <a:endParaRPr lang="en-US"/>
        </a:p>
      </dgm:t>
    </dgm:pt>
    <dgm:pt modelId="{727F1B6F-1A19-4E83-825B-1E9DB1015862}" type="sibTrans" cxnId="{A165CE3B-AC20-4ED3-880D-08BF4DD1FE0E}">
      <dgm:prSet/>
      <dgm:spPr/>
      <dgm:t>
        <a:bodyPr/>
        <a:lstStyle/>
        <a:p>
          <a:endParaRPr lang="en-US"/>
        </a:p>
      </dgm:t>
    </dgm:pt>
    <dgm:pt modelId="{9CF051C1-135B-47F3-B22E-8A8D808A043B}">
      <dgm:prSet phldrT="[Text]" custT="1"/>
      <dgm:spPr/>
      <dgm:t>
        <a:bodyPr/>
        <a:lstStyle/>
        <a:p>
          <a:r>
            <a:rPr lang="en-US" sz="2000" b="1" dirty="0"/>
            <a:t>Industrial applications</a:t>
          </a:r>
        </a:p>
      </dgm:t>
    </dgm:pt>
    <dgm:pt modelId="{551DF3BB-2203-44CF-BDE3-E59D5FAB6419}" type="parTrans" cxnId="{9F41F482-F7B2-4D05-B581-683E4F7946F4}">
      <dgm:prSet/>
      <dgm:spPr/>
      <dgm:t>
        <a:bodyPr/>
        <a:lstStyle/>
        <a:p>
          <a:endParaRPr lang="en-US"/>
        </a:p>
      </dgm:t>
    </dgm:pt>
    <dgm:pt modelId="{C96AC206-AC63-4927-9C8D-E30A610D86E8}" type="sibTrans" cxnId="{9F41F482-F7B2-4D05-B581-683E4F7946F4}">
      <dgm:prSet/>
      <dgm:spPr/>
      <dgm:t>
        <a:bodyPr/>
        <a:lstStyle/>
        <a:p>
          <a:endParaRPr lang="en-US"/>
        </a:p>
      </dgm:t>
    </dgm:pt>
    <dgm:pt modelId="{5C468B5B-40CF-46A9-A5D4-C553331F429A}">
      <dgm:prSet phldrT="[Text]" custT="1"/>
      <dgm:spPr/>
      <dgm:t>
        <a:bodyPr/>
        <a:lstStyle/>
        <a:p>
          <a:r>
            <a:rPr lang="en-US" sz="2000" b="1" dirty="0"/>
            <a:t>Restaurants </a:t>
          </a:r>
        </a:p>
      </dgm:t>
    </dgm:pt>
    <dgm:pt modelId="{467C9439-C2D8-493D-9270-7F44B286F18B}" type="parTrans" cxnId="{D7A17D7E-6A24-40A4-94DB-8729EC4B6D0B}">
      <dgm:prSet/>
      <dgm:spPr/>
      <dgm:t>
        <a:bodyPr/>
        <a:lstStyle/>
        <a:p>
          <a:endParaRPr lang="en-US"/>
        </a:p>
      </dgm:t>
    </dgm:pt>
    <dgm:pt modelId="{BC5B2069-DCE2-47BE-916C-2DE1A547AD3C}" type="sibTrans" cxnId="{D7A17D7E-6A24-40A4-94DB-8729EC4B6D0B}">
      <dgm:prSet/>
      <dgm:spPr/>
      <dgm:t>
        <a:bodyPr/>
        <a:lstStyle/>
        <a:p>
          <a:endParaRPr lang="en-US"/>
        </a:p>
      </dgm:t>
    </dgm:pt>
    <dgm:pt modelId="{2CBFA55B-E592-4EB8-9775-869FB8F597E4}">
      <dgm:prSet phldrT="[Text]" custT="1"/>
      <dgm:spPr/>
      <dgm:t>
        <a:bodyPr/>
        <a:lstStyle/>
        <a:p>
          <a:r>
            <a:rPr lang="en-US" sz="2400" b="1" dirty="0"/>
            <a:t>Admin buildings</a:t>
          </a:r>
        </a:p>
      </dgm:t>
    </dgm:pt>
    <dgm:pt modelId="{EABAED53-904D-4B4A-9D4C-65A4ABB93B49}" type="parTrans" cxnId="{C1CBF3AA-B0AF-4D7D-A6B0-18ED986EA18F}">
      <dgm:prSet/>
      <dgm:spPr/>
      <dgm:t>
        <a:bodyPr/>
        <a:lstStyle/>
        <a:p>
          <a:endParaRPr lang="en-US"/>
        </a:p>
      </dgm:t>
    </dgm:pt>
    <dgm:pt modelId="{D0ED3501-8AF5-4BCA-9201-F6AF58C38707}" type="sibTrans" cxnId="{C1CBF3AA-B0AF-4D7D-A6B0-18ED986EA18F}">
      <dgm:prSet/>
      <dgm:spPr/>
      <dgm:t>
        <a:bodyPr/>
        <a:lstStyle/>
        <a:p>
          <a:endParaRPr lang="en-US"/>
        </a:p>
      </dgm:t>
    </dgm:pt>
    <dgm:pt modelId="{2BDEC0B6-7ECB-412A-A1F5-3300B59C8858}">
      <dgm:prSet phldrT="[Text]" custT="1"/>
      <dgm:spPr/>
      <dgm:t>
        <a:bodyPr/>
        <a:lstStyle/>
        <a:p>
          <a:r>
            <a:rPr lang="en-US" sz="2000" b="1" dirty="0"/>
            <a:t>Residential buildings </a:t>
          </a:r>
        </a:p>
      </dgm:t>
    </dgm:pt>
    <dgm:pt modelId="{16591627-C6C8-414E-8E07-77B85C61DFFE}" type="parTrans" cxnId="{59921278-8261-4903-AB12-32833B3E3D6E}">
      <dgm:prSet/>
      <dgm:spPr/>
      <dgm:t>
        <a:bodyPr/>
        <a:lstStyle/>
        <a:p>
          <a:endParaRPr lang="en-US"/>
        </a:p>
      </dgm:t>
    </dgm:pt>
    <dgm:pt modelId="{6DF1A133-4804-41D7-BC3B-0EFD8AF8C78D}" type="sibTrans" cxnId="{59921278-8261-4903-AB12-32833B3E3D6E}">
      <dgm:prSet/>
      <dgm:spPr/>
      <dgm:t>
        <a:bodyPr/>
        <a:lstStyle/>
        <a:p>
          <a:endParaRPr lang="en-US"/>
        </a:p>
      </dgm:t>
    </dgm:pt>
    <dgm:pt modelId="{ABFE9C18-9FE1-4014-8932-7472D0F92AF0}">
      <dgm:prSet phldrT="[Text]"/>
      <dgm:spPr/>
    </dgm:pt>
    <dgm:pt modelId="{61B336FB-26F2-49F9-8981-DB92E5B6559A}" type="parTrans" cxnId="{F3A986C2-3A7C-48A7-AF06-0F5A6119E997}">
      <dgm:prSet/>
      <dgm:spPr/>
      <dgm:t>
        <a:bodyPr/>
        <a:lstStyle/>
        <a:p>
          <a:endParaRPr lang="en-US"/>
        </a:p>
      </dgm:t>
    </dgm:pt>
    <dgm:pt modelId="{5244179C-D246-4930-8BBC-D137B8218741}" type="sibTrans" cxnId="{F3A986C2-3A7C-48A7-AF06-0F5A6119E997}">
      <dgm:prSet/>
      <dgm:spPr/>
      <dgm:t>
        <a:bodyPr/>
        <a:lstStyle/>
        <a:p>
          <a:endParaRPr lang="en-US"/>
        </a:p>
      </dgm:t>
    </dgm:pt>
    <dgm:pt modelId="{FD4A5D08-D4C1-48CF-82A4-701521843782}">
      <dgm:prSet phldrT="[Text]" custT="1"/>
      <dgm:spPr/>
      <dgm:t>
        <a:bodyPr/>
        <a:lstStyle/>
        <a:p>
          <a:r>
            <a:rPr lang="en-US" sz="2400" b="1" dirty="0"/>
            <a:t>Hospitals</a:t>
          </a:r>
        </a:p>
      </dgm:t>
    </dgm:pt>
    <dgm:pt modelId="{9D95F112-7F21-4E34-823D-10849A9A49E0}" type="parTrans" cxnId="{AF050B46-6CCD-4B2A-B78B-61AB93A79260}">
      <dgm:prSet/>
      <dgm:spPr/>
      <dgm:t>
        <a:bodyPr/>
        <a:lstStyle/>
        <a:p>
          <a:endParaRPr lang="en-US"/>
        </a:p>
      </dgm:t>
    </dgm:pt>
    <dgm:pt modelId="{B280F8E0-9E58-4778-B259-61835745B649}" type="sibTrans" cxnId="{AF050B46-6CCD-4B2A-B78B-61AB93A79260}">
      <dgm:prSet/>
      <dgm:spPr/>
      <dgm:t>
        <a:bodyPr/>
        <a:lstStyle/>
        <a:p>
          <a:endParaRPr lang="en-US"/>
        </a:p>
      </dgm:t>
    </dgm:pt>
    <dgm:pt modelId="{1FC0E6F5-7988-4B23-BB56-ED702F3F7929}" type="pres">
      <dgm:prSet presAssocID="{01850ED8-7720-4BFD-A4F1-56D799CA89B9}" presName="Name0" presStyleCnt="0">
        <dgm:presLayoutVars>
          <dgm:chMax val="1"/>
          <dgm:chPref val="1"/>
          <dgm:dir/>
          <dgm:animOne val="branch"/>
          <dgm:animLvl val="lvl"/>
        </dgm:presLayoutVars>
      </dgm:prSet>
      <dgm:spPr/>
    </dgm:pt>
    <dgm:pt modelId="{2ACDD2B9-7795-4444-97AE-D264E7E4313A}" type="pres">
      <dgm:prSet presAssocID="{3C1FB409-4605-43B9-AC48-B90149549ABE}" presName="Parent" presStyleLbl="node0" presStyleIdx="0" presStyleCnt="1">
        <dgm:presLayoutVars>
          <dgm:chMax val="6"/>
          <dgm:chPref val="6"/>
        </dgm:presLayoutVars>
      </dgm:prSet>
      <dgm:spPr/>
    </dgm:pt>
    <dgm:pt modelId="{FE20336A-368A-4169-82F1-F4A587305192}" type="pres">
      <dgm:prSet presAssocID="{198834EB-B722-4FE6-BF0F-987ACFFCE0D0}" presName="Accent1" presStyleCnt="0"/>
      <dgm:spPr/>
    </dgm:pt>
    <dgm:pt modelId="{B4E0257F-6863-4546-88D8-18844480A49B}" type="pres">
      <dgm:prSet presAssocID="{198834EB-B722-4FE6-BF0F-987ACFFCE0D0}" presName="Accent" presStyleLbl="bgShp" presStyleIdx="0" presStyleCnt="6"/>
      <dgm:spPr/>
    </dgm:pt>
    <dgm:pt modelId="{C06291DD-302F-42C9-A5A1-4EB73A6E8C87}" type="pres">
      <dgm:prSet presAssocID="{198834EB-B722-4FE6-BF0F-987ACFFCE0D0}" presName="Child1" presStyleLbl="node1" presStyleIdx="0" presStyleCnt="6" custScaleX="105793">
        <dgm:presLayoutVars>
          <dgm:chMax val="0"/>
          <dgm:chPref val="0"/>
          <dgm:bulletEnabled val="1"/>
        </dgm:presLayoutVars>
      </dgm:prSet>
      <dgm:spPr/>
    </dgm:pt>
    <dgm:pt modelId="{7CFF537B-C932-4F9C-B7FE-1F8CBD7AD50D}" type="pres">
      <dgm:prSet presAssocID="{FD4A5D08-D4C1-48CF-82A4-701521843782}" presName="Accent2" presStyleCnt="0"/>
      <dgm:spPr/>
    </dgm:pt>
    <dgm:pt modelId="{6AB872B9-1A0C-48A9-B263-65B3FA215572}" type="pres">
      <dgm:prSet presAssocID="{FD4A5D08-D4C1-48CF-82A4-701521843782}" presName="Accent" presStyleLbl="bgShp" presStyleIdx="1" presStyleCnt="6"/>
      <dgm:spPr/>
    </dgm:pt>
    <dgm:pt modelId="{DF9D32F4-F28A-4ED2-99C9-1EAEC01B1EDD}" type="pres">
      <dgm:prSet presAssocID="{FD4A5D08-D4C1-48CF-82A4-701521843782}" presName="Child2" presStyleLbl="node1" presStyleIdx="1" presStyleCnt="6" custLinFactNeighborY="-587">
        <dgm:presLayoutVars>
          <dgm:chMax val="0"/>
          <dgm:chPref val="0"/>
          <dgm:bulletEnabled val="1"/>
        </dgm:presLayoutVars>
      </dgm:prSet>
      <dgm:spPr/>
    </dgm:pt>
    <dgm:pt modelId="{67005B9E-AE25-4E78-9B28-3B9FC2108B3F}" type="pres">
      <dgm:prSet presAssocID="{9CF051C1-135B-47F3-B22E-8A8D808A043B}" presName="Accent3" presStyleCnt="0"/>
      <dgm:spPr/>
    </dgm:pt>
    <dgm:pt modelId="{DFEBBEFE-2E6A-410C-9AFA-6DC9A19480D2}" type="pres">
      <dgm:prSet presAssocID="{9CF051C1-135B-47F3-B22E-8A8D808A043B}" presName="Accent" presStyleLbl="bgShp" presStyleIdx="2" presStyleCnt="6"/>
      <dgm:spPr/>
    </dgm:pt>
    <dgm:pt modelId="{40856A71-827C-402E-A1B3-B6F74612364E}" type="pres">
      <dgm:prSet presAssocID="{9CF051C1-135B-47F3-B22E-8A8D808A043B}" presName="Child3" presStyleLbl="node1" presStyleIdx="2" presStyleCnt="6" custScaleX="106046">
        <dgm:presLayoutVars>
          <dgm:chMax val="0"/>
          <dgm:chPref val="0"/>
          <dgm:bulletEnabled val="1"/>
        </dgm:presLayoutVars>
      </dgm:prSet>
      <dgm:spPr/>
    </dgm:pt>
    <dgm:pt modelId="{0BA58C1B-0FE3-4F2E-B6EE-CF3128291FB5}" type="pres">
      <dgm:prSet presAssocID="{5C468B5B-40CF-46A9-A5D4-C553331F429A}" presName="Accent4" presStyleCnt="0"/>
      <dgm:spPr/>
    </dgm:pt>
    <dgm:pt modelId="{F3BE3428-EED3-4BF3-9775-36EF5929C12D}" type="pres">
      <dgm:prSet presAssocID="{5C468B5B-40CF-46A9-A5D4-C553331F429A}" presName="Accent" presStyleLbl="bgShp" presStyleIdx="3" presStyleCnt="6"/>
      <dgm:spPr/>
    </dgm:pt>
    <dgm:pt modelId="{F2E93CE3-0321-4128-819F-F2210B7D9132}" type="pres">
      <dgm:prSet presAssocID="{5C468B5B-40CF-46A9-A5D4-C553331F429A}" presName="Child4" presStyleLbl="node1" presStyleIdx="3" presStyleCnt="6" custScaleX="106021" custLinFactNeighborX="-680" custLinFactNeighborY="-587">
        <dgm:presLayoutVars>
          <dgm:chMax val="0"/>
          <dgm:chPref val="0"/>
          <dgm:bulletEnabled val="1"/>
        </dgm:presLayoutVars>
      </dgm:prSet>
      <dgm:spPr/>
    </dgm:pt>
    <dgm:pt modelId="{46105907-87BE-4AF7-85DC-0E2AA35C5ADD}" type="pres">
      <dgm:prSet presAssocID="{2CBFA55B-E592-4EB8-9775-869FB8F597E4}" presName="Accent5" presStyleCnt="0"/>
      <dgm:spPr/>
    </dgm:pt>
    <dgm:pt modelId="{5CE8FA0D-D0DB-49D3-B307-3404664A7F0E}" type="pres">
      <dgm:prSet presAssocID="{2CBFA55B-E592-4EB8-9775-869FB8F597E4}" presName="Accent" presStyleLbl="bgShp" presStyleIdx="4" presStyleCnt="6"/>
      <dgm:spPr/>
    </dgm:pt>
    <dgm:pt modelId="{2ABDA9EE-7883-42BA-B2D2-B3D3EB6C630D}" type="pres">
      <dgm:prSet presAssocID="{2CBFA55B-E592-4EB8-9775-869FB8F597E4}" presName="Child5" presStyleLbl="node1" presStyleIdx="4" presStyleCnt="6">
        <dgm:presLayoutVars>
          <dgm:chMax val="0"/>
          <dgm:chPref val="0"/>
          <dgm:bulletEnabled val="1"/>
        </dgm:presLayoutVars>
      </dgm:prSet>
      <dgm:spPr/>
    </dgm:pt>
    <dgm:pt modelId="{086823B1-7762-4B36-A439-925E1BE4159F}" type="pres">
      <dgm:prSet presAssocID="{2BDEC0B6-7ECB-412A-A1F5-3300B59C8858}" presName="Accent6" presStyleCnt="0"/>
      <dgm:spPr/>
    </dgm:pt>
    <dgm:pt modelId="{CA900A11-2A21-46DF-9557-EE125F42C167}" type="pres">
      <dgm:prSet presAssocID="{2BDEC0B6-7ECB-412A-A1F5-3300B59C8858}" presName="Accent" presStyleLbl="bgShp" presStyleIdx="5" presStyleCnt="6"/>
      <dgm:spPr/>
    </dgm:pt>
    <dgm:pt modelId="{A70C6E8D-9950-4434-82B9-5B6F1D720914}" type="pres">
      <dgm:prSet presAssocID="{2BDEC0B6-7ECB-412A-A1F5-3300B59C8858}" presName="Child6" presStyleLbl="node1" presStyleIdx="5" presStyleCnt="6" custScaleX="98796">
        <dgm:presLayoutVars>
          <dgm:chMax val="0"/>
          <dgm:chPref val="0"/>
          <dgm:bulletEnabled val="1"/>
        </dgm:presLayoutVars>
      </dgm:prSet>
      <dgm:spPr/>
    </dgm:pt>
  </dgm:ptLst>
  <dgm:cxnLst>
    <dgm:cxn modelId="{CA28882A-EA9C-4E92-AF10-962A26C4E414}" type="presOf" srcId="{198834EB-B722-4FE6-BF0F-987ACFFCE0D0}" destId="{C06291DD-302F-42C9-A5A1-4EB73A6E8C87}" srcOrd="0" destOrd="0" presId="urn:microsoft.com/office/officeart/2011/layout/HexagonRadial"/>
    <dgm:cxn modelId="{A165CE3B-AC20-4ED3-880D-08BF4DD1FE0E}" srcId="{3C1FB409-4605-43B9-AC48-B90149549ABE}" destId="{198834EB-B722-4FE6-BF0F-987ACFFCE0D0}" srcOrd="0" destOrd="0" parTransId="{F3E713FC-CA28-4CE7-83C0-5BCE23A5B3BA}" sibTransId="{727F1B6F-1A19-4E83-825B-1E9DB1015862}"/>
    <dgm:cxn modelId="{AF050B46-6CCD-4B2A-B78B-61AB93A79260}" srcId="{3C1FB409-4605-43B9-AC48-B90149549ABE}" destId="{FD4A5D08-D4C1-48CF-82A4-701521843782}" srcOrd="1" destOrd="0" parTransId="{9D95F112-7F21-4E34-823D-10849A9A49E0}" sibTransId="{B280F8E0-9E58-4778-B259-61835745B649}"/>
    <dgm:cxn modelId="{B936E949-9CF9-4524-BCBA-B0F2BBA1A8FF}" type="presOf" srcId="{FD4A5D08-D4C1-48CF-82A4-701521843782}" destId="{DF9D32F4-F28A-4ED2-99C9-1EAEC01B1EDD}" srcOrd="0" destOrd="0" presId="urn:microsoft.com/office/officeart/2011/layout/HexagonRadial"/>
    <dgm:cxn modelId="{59921278-8261-4903-AB12-32833B3E3D6E}" srcId="{3C1FB409-4605-43B9-AC48-B90149549ABE}" destId="{2BDEC0B6-7ECB-412A-A1F5-3300B59C8858}" srcOrd="5" destOrd="0" parTransId="{16591627-C6C8-414E-8E07-77B85C61DFFE}" sibTransId="{6DF1A133-4804-41D7-BC3B-0EFD8AF8C78D}"/>
    <dgm:cxn modelId="{D7A17D7E-6A24-40A4-94DB-8729EC4B6D0B}" srcId="{3C1FB409-4605-43B9-AC48-B90149549ABE}" destId="{5C468B5B-40CF-46A9-A5D4-C553331F429A}" srcOrd="3" destOrd="0" parTransId="{467C9439-C2D8-493D-9270-7F44B286F18B}" sibTransId="{BC5B2069-DCE2-47BE-916C-2DE1A547AD3C}"/>
    <dgm:cxn modelId="{9F41F482-F7B2-4D05-B581-683E4F7946F4}" srcId="{3C1FB409-4605-43B9-AC48-B90149549ABE}" destId="{9CF051C1-135B-47F3-B22E-8A8D808A043B}" srcOrd="2" destOrd="0" parTransId="{551DF3BB-2203-44CF-BDE3-E59D5FAB6419}" sibTransId="{C96AC206-AC63-4927-9C8D-E30A610D86E8}"/>
    <dgm:cxn modelId="{AC201786-57CE-4B99-BD82-B28C531EAEDD}" type="presOf" srcId="{5C468B5B-40CF-46A9-A5D4-C553331F429A}" destId="{F2E93CE3-0321-4128-819F-F2210B7D9132}" srcOrd="0" destOrd="0" presId="urn:microsoft.com/office/officeart/2011/layout/HexagonRadial"/>
    <dgm:cxn modelId="{0E94609A-1352-4A8F-B2AB-52BED307247C}" type="presOf" srcId="{9CF051C1-135B-47F3-B22E-8A8D808A043B}" destId="{40856A71-827C-402E-A1B3-B6F74612364E}" srcOrd="0" destOrd="0" presId="urn:microsoft.com/office/officeart/2011/layout/HexagonRadial"/>
    <dgm:cxn modelId="{269A5AA1-2467-44C3-A490-67F45480F35F}" srcId="{01850ED8-7720-4BFD-A4F1-56D799CA89B9}" destId="{3C1FB409-4605-43B9-AC48-B90149549ABE}" srcOrd="0" destOrd="0" parTransId="{172C0DB8-4363-4B2E-AAF8-F863AAA36C35}" sibTransId="{0D11ADB4-141E-4A82-A548-7E596E6D2BCC}"/>
    <dgm:cxn modelId="{525491A6-ECAF-411A-AD96-376DCB4B180C}" type="presOf" srcId="{3C1FB409-4605-43B9-AC48-B90149549ABE}" destId="{2ACDD2B9-7795-4444-97AE-D264E7E4313A}" srcOrd="0" destOrd="0" presId="urn:microsoft.com/office/officeart/2011/layout/HexagonRadial"/>
    <dgm:cxn modelId="{C1CBF3AA-B0AF-4D7D-A6B0-18ED986EA18F}" srcId="{3C1FB409-4605-43B9-AC48-B90149549ABE}" destId="{2CBFA55B-E592-4EB8-9775-869FB8F597E4}" srcOrd="4" destOrd="0" parTransId="{EABAED53-904D-4B4A-9D4C-65A4ABB93B49}" sibTransId="{D0ED3501-8AF5-4BCA-9201-F6AF58C38707}"/>
    <dgm:cxn modelId="{5DF6AABD-2415-455D-AE35-4069E16506FD}" type="presOf" srcId="{2BDEC0B6-7ECB-412A-A1F5-3300B59C8858}" destId="{A70C6E8D-9950-4434-82B9-5B6F1D720914}" srcOrd="0" destOrd="0" presId="urn:microsoft.com/office/officeart/2011/layout/HexagonRadial"/>
    <dgm:cxn modelId="{F3A986C2-3A7C-48A7-AF06-0F5A6119E997}" srcId="{3C1FB409-4605-43B9-AC48-B90149549ABE}" destId="{ABFE9C18-9FE1-4014-8932-7472D0F92AF0}" srcOrd="6" destOrd="0" parTransId="{61B336FB-26F2-49F9-8981-DB92E5B6559A}" sibTransId="{5244179C-D246-4930-8BBC-D137B8218741}"/>
    <dgm:cxn modelId="{96C612DF-1C0D-4A61-8265-968FB372DB99}" type="presOf" srcId="{2CBFA55B-E592-4EB8-9775-869FB8F597E4}" destId="{2ABDA9EE-7883-42BA-B2D2-B3D3EB6C630D}" srcOrd="0" destOrd="0" presId="urn:microsoft.com/office/officeart/2011/layout/HexagonRadial"/>
    <dgm:cxn modelId="{228CA4F3-7160-4161-8F9D-1C46A71F365E}" type="presOf" srcId="{01850ED8-7720-4BFD-A4F1-56D799CA89B9}" destId="{1FC0E6F5-7988-4B23-BB56-ED702F3F7929}" srcOrd="0" destOrd="0" presId="urn:microsoft.com/office/officeart/2011/layout/HexagonRadial"/>
    <dgm:cxn modelId="{22712751-F10D-473A-80F7-1A5A71C636B8}" type="presParOf" srcId="{1FC0E6F5-7988-4B23-BB56-ED702F3F7929}" destId="{2ACDD2B9-7795-4444-97AE-D264E7E4313A}" srcOrd="0" destOrd="0" presId="urn:microsoft.com/office/officeart/2011/layout/HexagonRadial"/>
    <dgm:cxn modelId="{CAEDD583-E90F-45C6-8F96-B155F285BCE5}" type="presParOf" srcId="{1FC0E6F5-7988-4B23-BB56-ED702F3F7929}" destId="{FE20336A-368A-4169-82F1-F4A587305192}" srcOrd="1" destOrd="0" presId="urn:microsoft.com/office/officeart/2011/layout/HexagonRadial"/>
    <dgm:cxn modelId="{B2A942B3-D4B1-46D2-B049-334BBE48F43F}" type="presParOf" srcId="{FE20336A-368A-4169-82F1-F4A587305192}" destId="{B4E0257F-6863-4546-88D8-18844480A49B}" srcOrd="0" destOrd="0" presId="urn:microsoft.com/office/officeart/2011/layout/HexagonRadial"/>
    <dgm:cxn modelId="{7D7FFF39-B2C2-4917-8604-B3EBEDA2EAE5}" type="presParOf" srcId="{1FC0E6F5-7988-4B23-BB56-ED702F3F7929}" destId="{C06291DD-302F-42C9-A5A1-4EB73A6E8C87}" srcOrd="2" destOrd="0" presId="urn:microsoft.com/office/officeart/2011/layout/HexagonRadial"/>
    <dgm:cxn modelId="{5467D818-B6A5-4D2C-BCF6-2DEE1496B9B6}" type="presParOf" srcId="{1FC0E6F5-7988-4B23-BB56-ED702F3F7929}" destId="{7CFF537B-C932-4F9C-B7FE-1F8CBD7AD50D}" srcOrd="3" destOrd="0" presId="urn:microsoft.com/office/officeart/2011/layout/HexagonRadial"/>
    <dgm:cxn modelId="{3EBE3EC9-774C-4657-98C9-B38549CD5E9E}" type="presParOf" srcId="{7CFF537B-C932-4F9C-B7FE-1F8CBD7AD50D}" destId="{6AB872B9-1A0C-48A9-B263-65B3FA215572}" srcOrd="0" destOrd="0" presId="urn:microsoft.com/office/officeart/2011/layout/HexagonRadial"/>
    <dgm:cxn modelId="{467777B8-1929-4070-ABE1-79375A193E84}" type="presParOf" srcId="{1FC0E6F5-7988-4B23-BB56-ED702F3F7929}" destId="{DF9D32F4-F28A-4ED2-99C9-1EAEC01B1EDD}" srcOrd="4" destOrd="0" presId="urn:microsoft.com/office/officeart/2011/layout/HexagonRadial"/>
    <dgm:cxn modelId="{8352F676-F557-4BC7-B9FD-19728E36D0FB}" type="presParOf" srcId="{1FC0E6F5-7988-4B23-BB56-ED702F3F7929}" destId="{67005B9E-AE25-4E78-9B28-3B9FC2108B3F}" srcOrd="5" destOrd="0" presId="urn:microsoft.com/office/officeart/2011/layout/HexagonRadial"/>
    <dgm:cxn modelId="{A817AD7B-09CA-426D-A4AE-466FB4D103B6}" type="presParOf" srcId="{67005B9E-AE25-4E78-9B28-3B9FC2108B3F}" destId="{DFEBBEFE-2E6A-410C-9AFA-6DC9A19480D2}" srcOrd="0" destOrd="0" presId="urn:microsoft.com/office/officeart/2011/layout/HexagonRadial"/>
    <dgm:cxn modelId="{737D259B-9351-4397-A278-DB4DBB5FBED9}" type="presParOf" srcId="{1FC0E6F5-7988-4B23-BB56-ED702F3F7929}" destId="{40856A71-827C-402E-A1B3-B6F74612364E}" srcOrd="6" destOrd="0" presId="urn:microsoft.com/office/officeart/2011/layout/HexagonRadial"/>
    <dgm:cxn modelId="{2FC5A6E0-C9EE-4CAF-927D-7A75C60714DC}" type="presParOf" srcId="{1FC0E6F5-7988-4B23-BB56-ED702F3F7929}" destId="{0BA58C1B-0FE3-4F2E-B6EE-CF3128291FB5}" srcOrd="7" destOrd="0" presId="urn:microsoft.com/office/officeart/2011/layout/HexagonRadial"/>
    <dgm:cxn modelId="{F89FE6FE-D43F-4B82-BFCF-51F0E09B4A9C}" type="presParOf" srcId="{0BA58C1B-0FE3-4F2E-B6EE-CF3128291FB5}" destId="{F3BE3428-EED3-4BF3-9775-36EF5929C12D}" srcOrd="0" destOrd="0" presId="urn:microsoft.com/office/officeart/2011/layout/HexagonRadial"/>
    <dgm:cxn modelId="{C0AB1EFF-138F-4E84-AF24-874A1EEAF10F}" type="presParOf" srcId="{1FC0E6F5-7988-4B23-BB56-ED702F3F7929}" destId="{F2E93CE3-0321-4128-819F-F2210B7D9132}" srcOrd="8" destOrd="0" presId="urn:microsoft.com/office/officeart/2011/layout/HexagonRadial"/>
    <dgm:cxn modelId="{2A2AFC7C-8B79-4F02-AFCC-00282A284235}" type="presParOf" srcId="{1FC0E6F5-7988-4B23-BB56-ED702F3F7929}" destId="{46105907-87BE-4AF7-85DC-0E2AA35C5ADD}" srcOrd="9" destOrd="0" presId="urn:microsoft.com/office/officeart/2011/layout/HexagonRadial"/>
    <dgm:cxn modelId="{44CC9F86-055F-4703-B5DF-8B83397D3FB1}" type="presParOf" srcId="{46105907-87BE-4AF7-85DC-0E2AA35C5ADD}" destId="{5CE8FA0D-D0DB-49D3-B307-3404664A7F0E}" srcOrd="0" destOrd="0" presId="urn:microsoft.com/office/officeart/2011/layout/HexagonRadial"/>
    <dgm:cxn modelId="{0637D840-1BFE-4772-BAF4-FD64B43D7B2E}" type="presParOf" srcId="{1FC0E6F5-7988-4B23-BB56-ED702F3F7929}" destId="{2ABDA9EE-7883-42BA-B2D2-B3D3EB6C630D}" srcOrd="10" destOrd="0" presId="urn:microsoft.com/office/officeart/2011/layout/HexagonRadial"/>
    <dgm:cxn modelId="{8E377F17-318D-4DFC-B3E7-E59E755430FF}" type="presParOf" srcId="{1FC0E6F5-7988-4B23-BB56-ED702F3F7929}" destId="{086823B1-7762-4B36-A439-925E1BE4159F}" srcOrd="11" destOrd="0" presId="urn:microsoft.com/office/officeart/2011/layout/HexagonRadial"/>
    <dgm:cxn modelId="{C0DE59A8-08D7-4FE2-A9AC-1E036D0A1882}" type="presParOf" srcId="{086823B1-7762-4B36-A439-925E1BE4159F}" destId="{CA900A11-2A21-46DF-9557-EE125F42C167}" srcOrd="0" destOrd="0" presId="urn:microsoft.com/office/officeart/2011/layout/HexagonRadial"/>
    <dgm:cxn modelId="{296CF8C5-5AE9-4013-966F-B07873C3C661}" type="presParOf" srcId="{1FC0E6F5-7988-4B23-BB56-ED702F3F7929}" destId="{A70C6E8D-9950-4434-82B9-5B6F1D720914}"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DD2B9-7795-4444-97AE-D264E7E4313A}">
      <dsp:nvSpPr>
        <dsp:cNvPr id="0" name=""/>
        <dsp:cNvSpPr/>
      </dsp:nvSpPr>
      <dsp:spPr>
        <a:xfrm>
          <a:off x="3153988" y="1782076"/>
          <a:ext cx="2265097" cy="1959400"/>
        </a:xfrm>
        <a:prstGeom prst="hexagon">
          <a:avLst>
            <a:gd name="adj" fmla="val 28570"/>
            <a:gd name="vf" fmla="val 11547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rgbClr val="C00000"/>
              </a:solidFill>
            </a:rPr>
            <a:t>Projects Categories</a:t>
          </a:r>
        </a:p>
      </dsp:txBody>
      <dsp:txXfrm>
        <a:off x="3529346" y="2106776"/>
        <a:ext cx="1514381" cy="1310000"/>
      </dsp:txXfrm>
    </dsp:sp>
    <dsp:sp modelId="{6AB872B9-1A0C-48A9-B263-65B3FA215572}">
      <dsp:nvSpPr>
        <dsp:cNvPr id="0" name=""/>
        <dsp:cNvSpPr/>
      </dsp:nvSpPr>
      <dsp:spPr>
        <a:xfrm>
          <a:off x="4572374" y="844635"/>
          <a:ext cx="854614" cy="736363"/>
        </a:xfrm>
        <a:prstGeom prst="hexagon">
          <a:avLst>
            <a:gd name="adj" fmla="val 28900"/>
            <a:gd name="vf" fmla="val 115470"/>
          </a:avLst>
        </a:prstGeom>
        <a:solidFill>
          <a:schemeClr val="accent5">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06291DD-302F-42C9-A5A1-4EB73A6E8C87}">
      <dsp:nvSpPr>
        <dsp:cNvPr id="0" name=""/>
        <dsp:cNvSpPr/>
      </dsp:nvSpPr>
      <dsp:spPr>
        <a:xfrm>
          <a:off x="3308870" y="0"/>
          <a:ext cx="1963762" cy="1605857"/>
        </a:xfrm>
        <a:prstGeom prst="hexagon">
          <a:avLst>
            <a:gd name="adj" fmla="val 28570"/>
            <a:gd name="vf" fmla="val 11547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t>Commercial Buildings</a:t>
          </a:r>
        </a:p>
      </dsp:txBody>
      <dsp:txXfrm>
        <a:off x="3625448" y="258880"/>
        <a:ext cx="1330606" cy="1088097"/>
      </dsp:txXfrm>
    </dsp:sp>
    <dsp:sp modelId="{DFEBBEFE-2E6A-410C-9AFA-6DC9A19480D2}">
      <dsp:nvSpPr>
        <dsp:cNvPr id="0" name=""/>
        <dsp:cNvSpPr/>
      </dsp:nvSpPr>
      <dsp:spPr>
        <a:xfrm>
          <a:off x="5569776" y="2221243"/>
          <a:ext cx="854614" cy="736363"/>
        </a:xfrm>
        <a:prstGeom prst="hexagon">
          <a:avLst>
            <a:gd name="adj" fmla="val 28900"/>
            <a:gd name="vf" fmla="val 115470"/>
          </a:avLst>
        </a:prstGeom>
        <a:solidFill>
          <a:schemeClr val="accent5">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DF9D32F4-F28A-4ED2-99C9-1EAEC01B1EDD}">
      <dsp:nvSpPr>
        <dsp:cNvPr id="0" name=""/>
        <dsp:cNvSpPr/>
      </dsp:nvSpPr>
      <dsp:spPr>
        <a:xfrm>
          <a:off x="5065016" y="978283"/>
          <a:ext cx="1856231" cy="1605857"/>
        </a:xfrm>
        <a:prstGeom prst="hexagon">
          <a:avLst>
            <a:gd name="adj" fmla="val 28570"/>
            <a:gd name="vf" fmla="val 115470"/>
          </a:avLst>
        </a:prstGeom>
        <a:solidFill>
          <a:schemeClr val="accent5">
            <a:hueOff val="-1470669"/>
            <a:satOff val="-2046"/>
            <a:lumOff val="-78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Hospitals</a:t>
          </a:r>
        </a:p>
      </dsp:txBody>
      <dsp:txXfrm>
        <a:off x="5372633" y="1244408"/>
        <a:ext cx="1240997" cy="1073607"/>
      </dsp:txXfrm>
    </dsp:sp>
    <dsp:sp modelId="{F3BE3428-EED3-4BF3-9775-36EF5929C12D}">
      <dsp:nvSpPr>
        <dsp:cNvPr id="0" name=""/>
        <dsp:cNvSpPr/>
      </dsp:nvSpPr>
      <dsp:spPr>
        <a:xfrm>
          <a:off x="4876916" y="3775174"/>
          <a:ext cx="854614" cy="736363"/>
        </a:xfrm>
        <a:prstGeom prst="hexagon">
          <a:avLst>
            <a:gd name="adj" fmla="val 28900"/>
            <a:gd name="vf" fmla="val 115470"/>
          </a:avLst>
        </a:prstGeom>
        <a:solidFill>
          <a:schemeClr val="accent5">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0856A71-827C-402E-A1B3-B6F74612364E}">
      <dsp:nvSpPr>
        <dsp:cNvPr id="0" name=""/>
        <dsp:cNvSpPr/>
      </dsp:nvSpPr>
      <dsp:spPr>
        <a:xfrm>
          <a:off x="5008902" y="2929433"/>
          <a:ext cx="1968458" cy="1605857"/>
        </a:xfrm>
        <a:prstGeom prst="hexagon">
          <a:avLst>
            <a:gd name="adj" fmla="val 28570"/>
            <a:gd name="vf" fmla="val 115470"/>
          </a:avLst>
        </a:prstGeom>
        <a:solidFill>
          <a:schemeClr val="accent5">
            <a:hueOff val="-2941338"/>
            <a:satOff val="-4091"/>
            <a:lumOff val="-156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Industrial applications</a:t>
          </a:r>
        </a:p>
      </dsp:txBody>
      <dsp:txXfrm>
        <a:off x="5325871" y="3188015"/>
        <a:ext cx="1334520" cy="1088693"/>
      </dsp:txXfrm>
    </dsp:sp>
    <dsp:sp modelId="{5CE8FA0D-D0DB-49D3-B307-3404664A7F0E}">
      <dsp:nvSpPr>
        <dsp:cNvPr id="0" name=""/>
        <dsp:cNvSpPr/>
      </dsp:nvSpPr>
      <dsp:spPr>
        <a:xfrm>
          <a:off x="3158203" y="3936478"/>
          <a:ext cx="854614" cy="736363"/>
        </a:xfrm>
        <a:prstGeom prst="hexagon">
          <a:avLst>
            <a:gd name="adj" fmla="val 28900"/>
            <a:gd name="vf" fmla="val 115470"/>
          </a:avLst>
        </a:prstGeom>
        <a:solidFill>
          <a:schemeClr val="accent5">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2E93CE3-0321-4128-819F-F2210B7D9132}">
      <dsp:nvSpPr>
        <dsp:cNvPr id="0" name=""/>
        <dsp:cNvSpPr/>
      </dsp:nvSpPr>
      <dsp:spPr>
        <a:xfrm>
          <a:off x="3294132" y="3908822"/>
          <a:ext cx="1967994" cy="1605857"/>
        </a:xfrm>
        <a:prstGeom prst="hexagon">
          <a:avLst>
            <a:gd name="adj" fmla="val 28570"/>
            <a:gd name="vf" fmla="val 115470"/>
          </a:avLst>
        </a:prstGeom>
        <a:solidFill>
          <a:schemeClr val="accent5">
            <a:hueOff val="-4412007"/>
            <a:satOff val="-6137"/>
            <a:lumOff val="-235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Restaurants </a:t>
          </a:r>
        </a:p>
      </dsp:txBody>
      <dsp:txXfrm>
        <a:off x="3611063" y="4167433"/>
        <a:ext cx="1334132" cy="1088635"/>
      </dsp:txXfrm>
    </dsp:sp>
    <dsp:sp modelId="{CA900A11-2A21-46DF-9557-EE125F42C167}">
      <dsp:nvSpPr>
        <dsp:cNvPr id="0" name=""/>
        <dsp:cNvSpPr/>
      </dsp:nvSpPr>
      <dsp:spPr>
        <a:xfrm>
          <a:off x="2144468" y="2560423"/>
          <a:ext cx="854614" cy="736363"/>
        </a:xfrm>
        <a:prstGeom prst="hexagon">
          <a:avLst>
            <a:gd name="adj" fmla="val 28900"/>
            <a:gd name="vf" fmla="val 115470"/>
          </a:avLst>
        </a:prstGeom>
        <a:solidFill>
          <a:schemeClr val="accent5">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ABDA9EE-7883-42BA-B2D2-B3D3EB6C630D}">
      <dsp:nvSpPr>
        <dsp:cNvPr id="0" name=""/>
        <dsp:cNvSpPr/>
      </dsp:nvSpPr>
      <dsp:spPr>
        <a:xfrm>
          <a:off x="1652353" y="2930538"/>
          <a:ext cx="1856231" cy="1605857"/>
        </a:xfrm>
        <a:prstGeom prst="hexagon">
          <a:avLst>
            <a:gd name="adj" fmla="val 28570"/>
            <a:gd name="vf" fmla="val 115470"/>
          </a:avLst>
        </a:prstGeom>
        <a:solidFill>
          <a:schemeClr val="accent5">
            <a:hueOff val="-5882676"/>
            <a:satOff val="-8182"/>
            <a:lumOff val="-313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Admin buildings</a:t>
          </a:r>
        </a:p>
      </dsp:txBody>
      <dsp:txXfrm>
        <a:off x="1959970" y="3196663"/>
        <a:ext cx="1240997" cy="1073607"/>
      </dsp:txXfrm>
    </dsp:sp>
    <dsp:sp modelId="{A70C6E8D-9950-4434-82B9-5B6F1D720914}">
      <dsp:nvSpPr>
        <dsp:cNvPr id="0" name=""/>
        <dsp:cNvSpPr/>
      </dsp:nvSpPr>
      <dsp:spPr>
        <a:xfrm>
          <a:off x="1663528" y="985500"/>
          <a:ext cx="1833882" cy="1605857"/>
        </a:xfrm>
        <a:prstGeom prst="hexagon">
          <a:avLst>
            <a:gd name="adj" fmla="val 28570"/>
            <a:gd name="vf" fmla="val 115470"/>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Residential buildings </a:t>
          </a:r>
        </a:p>
      </dsp:txBody>
      <dsp:txXfrm>
        <a:off x="1969336" y="1253284"/>
        <a:ext cx="1222266" cy="1070289"/>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18DE394-CD86-4654-AA9E-99F273CAA69D}"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1533301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8DE394-CD86-4654-AA9E-99F273CAA69D}"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604223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8DE394-CD86-4654-AA9E-99F273CAA69D}"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171115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8DE394-CD86-4654-AA9E-99F273CAA69D}"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196179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8DE394-CD86-4654-AA9E-99F273CAA69D}"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110221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8DE394-CD86-4654-AA9E-99F273CAA69D}"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203350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8DE394-CD86-4654-AA9E-99F273CAA69D}" type="datetimeFigureOut">
              <a:rPr lang="en-US" smtClean="0"/>
              <a:t>8/18/2024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6488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8DE394-CD86-4654-AA9E-99F273CAA69D}" type="datetimeFigureOut">
              <a:rPr lang="en-US" smtClean="0"/>
              <a:t>8/18/2024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2409780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DE394-CD86-4654-AA9E-99F273CAA69D}" type="datetimeFigureOut">
              <a:rPr lang="en-US" smtClean="0"/>
              <a:t>8/18/2024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915913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8DE394-CD86-4654-AA9E-99F273CAA69D}"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1437934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8DE394-CD86-4654-AA9E-99F273CAA69D}"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AFF418-CD49-4C35-9F59-9ED9B1338DED}" type="slidenum">
              <a:rPr lang="en-US" smtClean="0"/>
              <a:t>‹#›</a:t>
            </a:fld>
            <a:endParaRPr lang="en-US"/>
          </a:p>
        </p:txBody>
      </p:sp>
    </p:spTree>
    <p:extLst>
      <p:ext uri="{BB962C8B-B14F-4D97-AF65-F5344CB8AC3E}">
        <p14:creationId xmlns:p14="http://schemas.microsoft.com/office/powerpoint/2010/main" val="3350095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DE394-CD86-4654-AA9E-99F273CAA69D}" type="datetimeFigureOut">
              <a:rPr lang="en-US" smtClean="0"/>
              <a:t>8/18/2024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AFF418-CD49-4C35-9F59-9ED9B1338DED}" type="slidenum">
              <a:rPr lang="en-US" smtClean="0"/>
              <a:t>‹#›</a:t>
            </a:fld>
            <a:endParaRPr lang="en-US"/>
          </a:p>
        </p:txBody>
      </p:sp>
    </p:spTree>
    <p:extLst>
      <p:ext uri="{BB962C8B-B14F-4D97-AF65-F5344CB8AC3E}">
        <p14:creationId xmlns:p14="http://schemas.microsoft.com/office/powerpoint/2010/main" val="2216417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1.png"/><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41.jfif"/><Relationship Id="rId7" Type="http://schemas.openxmlformats.org/officeDocument/2006/relationships/image" Target="../media/image1.pn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4.jfif"/><Relationship Id="rId5" Type="http://schemas.openxmlformats.org/officeDocument/2006/relationships/image" Target="../media/image43.jfif"/><Relationship Id="rId4" Type="http://schemas.openxmlformats.org/officeDocument/2006/relationships/image" Target="../media/image42.jfif"/></Relationships>
</file>

<file path=ppt/slides/_rels/slide14.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1.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8.jpg"/><Relationship Id="rId4" Type="http://schemas.openxmlformats.org/officeDocument/2006/relationships/image" Target="../media/image47.jpg"/></Relationships>
</file>

<file path=ppt/slides/_rels/slide15.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1.png"/><Relationship Id="rId2" Type="http://schemas.openxmlformats.org/officeDocument/2006/relationships/image" Target="../media/image49.jfif"/><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fif"/><Relationship Id="rId4" Type="http://schemas.openxmlformats.org/officeDocument/2006/relationships/image" Target="../media/image51.jpg"/></Relationships>
</file>

<file path=ppt/slides/_rels/slide16.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jp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jfif"/><Relationship Id="rId7" Type="http://schemas.openxmlformats.org/officeDocument/2006/relationships/image" Target="../media/image1.png"/><Relationship Id="rId2" Type="http://schemas.openxmlformats.org/officeDocument/2006/relationships/image" Target="../media/image60.jpg"/><Relationship Id="rId1" Type="http://schemas.openxmlformats.org/officeDocument/2006/relationships/slideLayout" Target="../slideLayouts/slideLayout2.xml"/><Relationship Id="rId6" Type="http://schemas.openxmlformats.org/officeDocument/2006/relationships/image" Target="../media/image64.jfif"/><Relationship Id="rId5" Type="http://schemas.openxmlformats.org/officeDocument/2006/relationships/image" Target="../media/image63.jpg"/><Relationship Id="rId4" Type="http://schemas.openxmlformats.org/officeDocument/2006/relationships/image" Target="../media/image62.jfif"/></Relationships>
</file>

<file path=ppt/slides/_rels/slide1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fi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74.jfif"/><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7.jp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80.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82.jfif"/><Relationship Id="rId7" Type="http://schemas.openxmlformats.org/officeDocument/2006/relationships/image" Target="../media/image1.png"/><Relationship Id="rId2" Type="http://schemas.openxmlformats.org/officeDocument/2006/relationships/image" Target="../media/image81.jpg"/><Relationship Id="rId1" Type="http://schemas.openxmlformats.org/officeDocument/2006/relationships/slideLayout" Target="../slideLayouts/slideLayout2.xml"/><Relationship Id="rId6" Type="http://schemas.openxmlformats.org/officeDocument/2006/relationships/image" Target="../media/image85.jfif"/><Relationship Id="rId5" Type="http://schemas.openxmlformats.org/officeDocument/2006/relationships/image" Target="../media/image84.jfif"/><Relationship Id="rId4" Type="http://schemas.openxmlformats.org/officeDocument/2006/relationships/image" Target="../media/image83.jpg"/></Relationships>
</file>

<file path=ppt/slides/_rels/slide28.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1.png"/><Relationship Id="rId2" Type="http://schemas.openxmlformats.org/officeDocument/2006/relationships/image" Target="../media/image86.jpg"/><Relationship Id="rId1" Type="http://schemas.openxmlformats.org/officeDocument/2006/relationships/slideLayout" Target="../slideLayouts/slideLayout2.xml"/><Relationship Id="rId6" Type="http://schemas.openxmlformats.org/officeDocument/2006/relationships/image" Target="../media/image90.jpg"/><Relationship Id="rId5" Type="http://schemas.openxmlformats.org/officeDocument/2006/relationships/image" Target="../media/image89.jfif"/><Relationship Id="rId4" Type="http://schemas.openxmlformats.org/officeDocument/2006/relationships/image" Target="../media/image88.jp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1.jfif"/><Relationship Id="rId1" Type="http://schemas.openxmlformats.org/officeDocument/2006/relationships/slideLayout" Target="../slideLayouts/slideLayout2.xml"/><Relationship Id="rId4" Type="http://schemas.openxmlformats.org/officeDocument/2006/relationships/image" Target="../media/image33.jf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3.jfif"/><Relationship Id="rId3" Type="http://schemas.openxmlformats.org/officeDocument/2006/relationships/image" Target="../media/image93.jfif"/><Relationship Id="rId7" Type="http://schemas.openxmlformats.org/officeDocument/2006/relationships/image" Target="../media/image1.png"/><Relationship Id="rId2" Type="http://schemas.openxmlformats.org/officeDocument/2006/relationships/image" Target="../media/image92.jfif"/><Relationship Id="rId1" Type="http://schemas.openxmlformats.org/officeDocument/2006/relationships/slideLayout" Target="../slideLayouts/slideLayout2.xml"/><Relationship Id="rId6" Type="http://schemas.openxmlformats.org/officeDocument/2006/relationships/image" Target="../media/image96.jpg"/><Relationship Id="rId5" Type="http://schemas.openxmlformats.org/officeDocument/2006/relationships/image" Target="../media/image95.jpg"/><Relationship Id="rId4" Type="http://schemas.openxmlformats.org/officeDocument/2006/relationships/image" Target="../media/image94.jfif"/></Relationships>
</file>

<file path=ppt/slides/_rels/slide31.xml.rels><?xml version="1.0" encoding="UTF-8" standalone="yes"?>
<Relationships xmlns="http://schemas.openxmlformats.org/package/2006/relationships"><Relationship Id="rId8" Type="http://schemas.openxmlformats.org/officeDocument/2006/relationships/image" Target="../media/image33.jfif"/><Relationship Id="rId3" Type="http://schemas.openxmlformats.org/officeDocument/2006/relationships/image" Target="../media/image98.jfif"/><Relationship Id="rId7" Type="http://schemas.openxmlformats.org/officeDocument/2006/relationships/image" Target="../media/image101.jpe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00.jfif"/><Relationship Id="rId5" Type="http://schemas.openxmlformats.org/officeDocument/2006/relationships/image" Target="../media/image99.jfif"/><Relationship Id="rId4" Type="http://schemas.openxmlformats.org/officeDocument/2006/relationships/image" Target="../media/image1.png"/><Relationship Id="rId9" Type="http://schemas.openxmlformats.org/officeDocument/2006/relationships/image" Target="../media/image102.jfif"/></Relationships>
</file>

<file path=ppt/slides/_rels/slide3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fif"/><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7.jfif"/><Relationship Id="rId5" Type="http://schemas.openxmlformats.org/officeDocument/2006/relationships/image" Target="../media/image106.jfif"/><Relationship Id="rId4" Type="http://schemas.openxmlformats.org/officeDocument/2006/relationships/image" Target="../media/image105.jfif"/></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8.jf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9.jpg"/><Relationship Id="rId7" Type="http://schemas.openxmlformats.org/officeDocument/2006/relationships/image" Target="../media/image1.png"/><Relationship Id="rId2" Type="http://schemas.openxmlformats.org/officeDocument/2006/relationships/image" Target="../media/image108.jfif"/><Relationship Id="rId1" Type="http://schemas.openxmlformats.org/officeDocument/2006/relationships/slideLayout" Target="../slideLayouts/slideLayout2.xml"/><Relationship Id="rId6" Type="http://schemas.openxmlformats.org/officeDocument/2006/relationships/image" Target="../media/image112.jfif"/><Relationship Id="rId5" Type="http://schemas.openxmlformats.org/officeDocument/2006/relationships/image" Target="../media/image111.jpg"/><Relationship Id="rId4" Type="http://schemas.openxmlformats.org/officeDocument/2006/relationships/image" Target="../media/image110.jp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3.jfif"/><Relationship Id="rId1" Type="http://schemas.openxmlformats.org/officeDocument/2006/relationships/slideLayout" Target="../slideLayouts/slideLayout2.xml"/><Relationship Id="rId4" Type="http://schemas.openxmlformats.org/officeDocument/2006/relationships/image" Target="../media/image114.jfif"/></Relationships>
</file>

<file path=ppt/slides/_rels/slide37.xml.rels><?xml version="1.0" encoding="UTF-8" standalone="yes"?>
<Relationships xmlns="http://schemas.openxmlformats.org/package/2006/relationships"><Relationship Id="rId3" Type="http://schemas.openxmlformats.org/officeDocument/2006/relationships/image" Target="../media/image116.jpg"/><Relationship Id="rId7" Type="http://schemas.openxmlformats.org/officeDocument/2006/relationships/image" Target="../media/image120.jpg"/><Relationship Id="rId2" Type="http://schemas.openxmlformats.org/officeDocument/2006/relationships/image" Target="../media/image115.jfif"/><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jfif"/><Relationship Id="rId4" Type="http://schemas.openxmlformats.org/officeDocument/2006/relationships/image" Target="../media/image117.jpg"/></Relationships>
</file>

<file path=ppt/slides/_rels/slide38.xml.rels><?xml version="1.0" encoding="UTF-8" standalone="yes"?>
<Relationships xmlns="http://schemas.openxmlformats.org/package/2006/relationships"><Relationship Id="rId3" Type="http://schemas.openxmlformats.org/officeDocument/2006/relationships/image" Target="../media/image122.jpg"/><Relationship Id="rId7" Type="http://schemas.openxmlformats.org/officeDocument/2006/relationships/image" Target="../media/image125.jpg"/><Relationship Id="rId2" Type="http://schemas.openxmlformats.org/officeDocument/2006/relationships/image" Target="../media/image121.jp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jfif"/><Relationship Id="rId4" Type="http://schemas.openxmlformats.org/officeDocument/2006/relationships/image" Target="../media/image123.jfif"/></Relationships>
</file>

<file path=ppt/slides/_rels/slide39.xml.rels><?xml version="1.0" encoding="UTF-8" standalone="yes"?>
<Relationships xmlns="http://schemas.openxmlformats.org/package/2006/relationships"><Relationship Id="rId8" Type="http://schemas.openxmlformats.org/officeDocument/2006/relationships/image" Target="../media/image130.jpg"/><Relationship Id="rId3" Type="http://schemas.openxmlformats.org/officeDocument/2006/relationships/image" Target="../media/image127.jfif"/><Relationship Id="rId7" Type="http://schemas.openxmlformats.org/officeDocument/2006/relationships/image" Target="../media/image129.jfif"/><Relationship Id="rId2" Type="http://schemas.openxmlformats.org/officeDocument/2006/relationships/image" Target="../media/image126.jp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jfif"/><Relationship Id="rId4" Type="http://schemas.openxmlformats.org/officeDocument/2006/relationships/image" Target="../media/image128.jfi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35.jfif"/><Relationship Id="rId3" Type="http://schemas.openxmlformats.org/officeDocument/2006/relationships/image" Target="../media/image132.jpg"/><Relationship Id="rId7" Type="http://schemas.openxmlformats.org/officeDocument/2006/relationships/image" Target="../media/image134.jfif"/><Relationship Id="rId2" Type="http://schemas.openxmlformats.org/officeDocument/2006/relationships/image" Target="../media/image131.jfif"/><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jfif"/><Relationship Id="rId4" Type="http://schemas.openxmlformats.org/officeDocument/2006/relationships/image" Target="../media/image133.jfif"/></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f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f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f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f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f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f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f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f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summittecs.com/" TargetMode="External"/><Relationship Id="rId2" Type="http://schemas.openxmlformats.org/officeDocument/2006/relationships/image" Target="../media/image136.bin"/><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18" Type="http://schemas.openxmlformats.org/officeDocument/2006/relationships/image" Target="../media/image27.png"/><Relationship Id="rId3" Type="http://schemas.openxmlformats.org/officeDocument/2006/relationships/image" Target="../media/image12.jpeg"/><Relationship Id="rId21" Type="http://schemas.openxmlformats.org/officeDocument/2006/relationships/image" Target="../media/image30.png"/><Relationship Id="rId7" Type="http://schemas.openxmlformats.org/officeDocument/2006/relationships/image" Target="../media/image16.jpeg"/><Relationship Id="rId12" Type="http://schemas.openxmlformats.org/officeDocument/2006/relationships/image" Target="../media/image21.jpe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5.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png"/><Relationship Id="rId24" Type="http://schemas.openxmlformats.org/officeDocument/2006/relationships/image" Target="../media/image33.jfif"/><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jpeg"/><Relationship Id="rId19" Type="http://schemas.openxmlformats.org/officeDocument/2006/relationships/image" Target="../media/image28.jpg"/><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867" y="0"/>
            <a:ext cx="12192000" cy="6858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4659231" y="1562279"/>
            <a:ext cx="4371647" cy="373344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6288" r="36515" b="63675"/>
          <a:stretch/>
        </p:blipFill>
        <p:spPr>
          <a:xfrm>
            <a:off x="10578561" y="6204742"/>
            <a:ext cx="1142797" cy="423839"/>
          </a:xfrm>
          <a:prstGeom prst="rect">
            <a:avLst/>
          </a:prstGeom>
        </p:spPr>
      </p:pic>
      <p:sp>
        <p:nvSpPr>
          <p:cNvPr id="3" name="Rectangle 2"/>
          <p:cNvSpPr/>
          <p:nvPr/>
        </p:nvSpPr>
        <p:spPr>
          <a:xfrm>
            <a:off x="4051144" y="6204743"/>
            <a:ext cx="6527420" cy="461827"/>
          </a:xfrm>
          <a:custGeom>
            <a:avLst/>
            <a:gdLst>
              <a:gd name="connsiteX0" fmla="*/ 0 w 6132946"/>
              <a:gd name="connsiteY0" fmla="*/ 0 h 544945"/>
              <a:gd name="connsiteX1" fmla="*/ 6132946 w 6132946"/>
              <a:gd name="connsiteY1" fmla="*/ 0 h 544945"/>
              <a:gd name="connsiteX2" fmla="*/ 6132946 w 6132946"/>
              <a:gd name="connsiteY2" fmla="*/ 544945 h 544945"/>
              <a:gd name="connsiteX3" fmla="*/ 0 w 6132946"/>
              <a:gd name="connsiteY3" fmla="*/ 544945 h 544945"/>
              <a:gd name="connsiteX4" fmla="*/ 0 w 6132946"/>
              <a:gd name="connsiteY4" fmla="*/ 0 h 544945"/>
              <a:gd name="connsiteX0" fmla="*/ 0 w 6132946"/>
              <a:gd name="connsiteY0" fmla="*/ 0 h 544945"/>
              <a:gd name="connsiteX1" fmla="*/ 6132946 w 6132946"/>
              <a:gd name="connsiteY1" fmla="*/ 0 h 544945"/>
              <a:gd name="connsiteX2" fmla="*/ 6132946 w 6132946"/>
              <a:gd name="connsiteY2" fmla="*/ 544945 h 544945"/>
              <a:gd name="connsiteX3" fmla="*/ 0 w 6132946"/>
              <a:gd name="connsiteY3" fmla="*/ 544945 h 544945"/>
              <a:gd name="connsiteX4" fmla="*/ 0 w 6132946"/>
              <a:gd name="connsiteY4" fmla="*/ 0 h 544945"/>
              <a:gd name="connsiteX0" fmla="*/ 0 w 6132946"/>
              <a:gd name="connsiteY0" fmla="*/ 0 h 544945"/>
              <a:gd name="connsiteX1" fmla="*/ 6132946 w 6132946"/>
              <a:gd name="connsiteY1" fmla="*/ 0 h 544945"/>
              <a:gd name="connsiteX2" fmla="*/ 6132946 w 6132946"/>
              <a:gd name="connsiteY2" fmla="*/ 544945 h 544945"/>
              <a:gd name="connsiteX3" fmla="*/ 0 w 6132946"/>
              <a:gd name="connsiteY3" fmla="*/ 544945 h 544945"/>
              <a:gd name="connsiteX4" fmla="*/ 0 w 6132946"/>
              <a:gd name="connsiteY4" fmla="*/ 0 h 544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2946" h="544945">
                <a:moveTo>
                  <a:pt x="0" y="0"/>
                </a:moveTo>
                <a:lnTo>
                  <a:pt x="6132946" y="0"/>
                </a:lnTo>
                <a:cubicBezTo>
                  <a:pt x="5966692" y="320193"/>
                  <a:pt x="6096001" y="409479"/>
                  <a:pt x="6132946" y="544945"/>
                </a:cubicBezTo>
                <a:lnTo>
                  <a:pt x="0" y="544945"/>
                </a:lnTo>
                <a:lnTo>
                  <a:pt x="0" y="0"/>
                </a:lnTo>
                <a:close/>
              </a:path>
            </a:pathLst>
          </a:custGeom>
          <a:solidFill>
            <a:srgbClr val="276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When Science Tends to Infinity</a:t>
            </a: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00" t="12846" r="66439"/>
          <a:stretch/>
        </p:blipFill>
        <p:spPr>
          <a:xfrm>
            <a:off x="8929" y="-3129"/>
            <a:ext cx="6522720" cy="6858000"/>
          </a:xfrm>
          <a:prstGeom prst="rect">
            <a:avLst/>
          </a:prstGeom>
          <a:ln>
            <a:noFill/>
          </a:ln>
        </p:spPr>
      </p:pic>
      <p:sp>
        <p:nvSpPr>
          <p:cNvPr id="11" name="Rectangle 10"/>
          <p:cNvSpPr/>
          <p:nvPr/>
        </p:nvSpPr>
        <p:spPr>
          <a:xfrm>
            <a:off x="1543089" y="4312"/>
            <a:ext cx="10657840" cy="1037602"/>
          </a:xfrm>
          <a:prstGeom prst="rect">
            <a:avLst/>
          </a:prstGeom>
          <a:solidFill>
            <a:srgbClr val="266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rPr>
              <a:t>Company profile</a:t>
            </a:r>
          </a:p>
        </p:txBody>
      </p:sp>
    </p:spTree>
    <p:extLst>
      <p:ext uri="{BB962C8B-B14F-4D97-AF65-F5344CB8AC3E}">
        <p14:creationId xmlns:p14="http://schemas.microsoft.com/office/powerpoint/2010/main" val="985161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533"/>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532" t="16693" b="14598"/>
          <a:stretch/>
        </p:blipFill>
        <p:spPr>
          <a:xfrm>
            <a:off x="0" y="0"/>
            <a:ext cx="6319520" cy="6922655"/>
          </a:xfrm>
        </p:spPr>
      </p:pic>
      <p:sp>
        <p:nvSpPr>
          <p:cNvPr id="4" name="Rectangle 3"/>
          <p:cNvSpPr/>
          <p:nvPr/>
        </p:nvSpPr>
        <p:spPr>
          <a:xfrm>
            <a:off x="6075680" y="111760"/>
            <a:ext cx="1554480" cy="154432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30160" y="111760"/>
            <a:ext cx="1554480" cy="154432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74480" y="101600"/>
            <a:ext cx="1554480" cy="154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27360" y="101600"/>
            <a:ext cx="1554480" cy="154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84640" y="121920"/>
            <a:ext cx="1554480" cy="154432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637520" y="121920"/>
            <a:ext cx="1554480" cy="154432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C6ED2C-3444-4723-A952-AA01A65B266D}"/>
              </a:ext>
            </a:extLst>
          </p:cNvPr>
          <p:cNvSpPr/>
          <p:nvPr/>
        </p:nvSpPr>
        <p:spPr>
          <a:xfrm>
            <a:off x="4487386" y="3137765"/>
            <a:ext cx="4768374" cy="1119537"/>
          </a:xfrm>
          <a:prstGeom prst="rect">
            <a:avLst/>
          </a:prstGeom>
        </p:spPr>
        <p:txBody>
          <a:bodyPr wrap="square">
            <a:spAutoFit/>
          </a:bodyPr>
          <a:lstStyle/>
          <a:p>
            <a:pPr algn="ctr" fontAlgn="base">
              <a:lnSpc>
                <a:spcPct val="115000"/>
              </a:lnSpc>
            </a:pPr>
            <a:r>
              <a:rPr lang="en-US" sz="6000" b="1" i="1" dirty="0">
                <a:solidFill>
                  <a:schemeClr val="accent2">
                    <a:lumMod val="50000"/>
                  </a:schemeClr>
                </a:solidFill>
                <a:effectLst/>
                <a:latin typeface="Andalus" panose="02020603050405020304" pitchFamily="18" charset="-78"/>
                <a:ea typeface="Times New Roman" panose="02020603050405020304" pitchFamily="18" charset="0"/>
              </a:rPr>
              <a:t>Our projects</a:t>
            </a:r>
            <a:endParaRPr lang="en-US" sz="4400" dirty="0">
              <a:solidFill>
                <a:schemeClr val="accent2">
                  <a:lumMod val="50000"/>
                </a:schemeClr>
              </a:solidFill>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1C252969-8305-4224-AE44-4F4F1C350F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4640" y="5564027"/>
            <a:ext cx="2702560" cy="972347"/>
          </a:xfrm>
          <a:prstGeom prst="rect">
            <a:avLst/>
          </a:prstGeom>
        </p:spPr>
      </p:pic>
    </p:spTree>
    <p:extLst>
      <p:ext uri="{BB962C8B-B14F-4D97-AF65-F5344CB8AC3E}">
        <p14:creationId xmlns:p14="http://schemas.microsoft.com/office/powerpoint/2010/main" val="1866929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39B36C-258D-4109-BEA3-D2B2886A1D73}"/>
              </a:ext>
            </a:extLst>
          </p:cNvPr>
          <p:cNvPicPr/>
          <p:nvPr/>
        </p:nvPicPr>
        <p:blipFill rotWithShape="1">
          <a:blip r:embed="rId2" cstate="print">
            <a:extLst>
              <a:ext uri="{28A0092B-C50C-407E-A947-70E740481C1C}">
                <a14:useLocalDpi xmlns:a14="http://schemas.microsoft.com/office/drawing/2010/main" val="0"/>
              </a:ext>
            </a:extLst>
          </a:blip>
          <a:srcRect l="263" r="23647"/>
          <a:stretch/>
        </p:blipFill>
        <p:spPr>
          <a:xfrm>
            <a:off x="3132530" y="574358"/>
            <a:ext cx="9059469" cy="6283642"/>
          </a:xfrm>
          <a:prstGeom prst="rect">
            <a:avLst/>
          </a:prstGeom>
          <a:ln>
            <a:noFill/>
          </a:ln>
          <a:effectLst>
            <a:outerShdw blurRad="190500" algn="tl" rotWithShape="0">
              <a:srgbClr val="000000">
                <a:alpha val="70000"/>
              </a:srgbClr>
            </a:outerShdw>
          </a:effec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t>Our scope included supply </a:t>
            </a:r>
          </a:p>
          <a:p>
            <a:r>
              <a:rPr lang="en-US" i="1"/>
              <a:t>and install Electrical work + HVAC </a:t>
            </a:r>
          </a:p>
          <a:p>
            <a:r>
              <a:rPr lang="en-US" i="1"/>
              <a:t>+Firefighting systems </a:t>
            </a:r>
          </a:p>
          <a:p>
            <a:r>
              <a:rPr lang="en-US" i="1"/>
              <a:t>+Fire Alarm systems </a:t>
            </a:r>
          </a:p>
          <a:p>
            <a:r>
              <a:rPr lang="en-US" i="1"/>
              <a:t>for (production area with C class, </a:t>
            </a:r>
          </a:p>
          <a:p>
            <a:r>
              <a:rPr lang="en-US" i="1"/>
              <a:t>stores and admin building) </a:t>
            </a:r>
          </a:p>
          <a:p>
            <a:r>
              <a:rPr lang="en-US" i="1"/>
              <a:t>phase one with total amount </a:t>
            </a:r>
          </a:p>
          <a:p>
            <a:r>
              <a:rPr lang="en-US" i="1"/>
              <a:t>13,500,000 EGP</a:t>
            </a:r>
            <a:endParaRPr lang="en-US" sz="2000"/>
          </a:p>
          <a:p>
            <a:pPr lvl="2"/>
            <a:endParaRPr lang="en-US"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a:t>Optaline pharmaceutical Factory </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spTree>
    <p:extLst>
      <p:ext uri="{BB962C8B-B14F-4D97-AF65-F5344CB8AC3E}">
        <p14:creationId xmlns:p14="http://schemas.microsoft.com/office/powerpoint/2010/main" val="1836100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4128368" y="4522156"/>
            <a:ext cx="4937937"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OPTALINE pharmaceutical Factory </a:t>
            </a:r>
            <a:endParaRPr lang="en-US" sz="2800" kern="1200" dirty="0">
              <a:solidFill>
                <a:schemeClr val="tx1"/>
              </a:solidFill>
              <a:latin typeface="+mj-lt"/>
              <a:ea typeface="+mj-ea"/>
              <a:cs typeface="+mj-cs"/>
            </a:endParaRPr>
          </a:p>
        </p:txBody>
      </p:sp>
      <p:sp>
        <p:nvSpPr>
          <p:cNvPr id="342" name="Freeform: Shape 341">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Freeform: Shape 343">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descr="C:\Users\ashehab\Desktop\G\Profile_2021-_Edit\photos\thumbnail.jpg">
            <a:extLst>
              <a:ext uri="{FF2B5EF4-FFF2-40B4-BE49-F238E27FC236}">
                <a16:creationId xmlns:a16="http://schemas.microsoft.com/office/drawing/2014/main" id="{F23871D7-B36E-48CA-BEB2-D7CAD1446152}"/>
              </a:ext>
            </a:extLst>
          </p:cNvPr>
          <p:cNvPicPr/>
          <p:nvPr/>
        </p:nvPicPr>
        <p:blipFill rotWithShape="1">
          <a:blip r:embed="rId3" cstate="print">
            <a:extLst>
              <a:ext uri="{28A0092B-C50C-407E-A947-70E740481C1C}">
                <a14:useLocalDpi xmlns:a14="http://schemas.microsoft.com/office/drawing/2010/main" val="0"/>
              </a:ext>
            </a:extLst>
          </a:blip>
          <a:srcRect l="1834" r="1838" b="4"/>
          <a:stretch/>
        </p:blipFill>
        <p:spPr bwMode="auto">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descr="C:\Users\ashehab\Desktop\G\Profile_2021-_Edit\photos\thumbnail (4).jpg">
            <a:extLst>
              <a:ext uri="{FF2B5EF4-FFF2-40B4-BE49-F238E27FC236}">
                <a16:creationId xmlns:a16="http://schemas.microsoft.com/office/drawing/2014/main" id="{3D9EDE02-70BA-40C3-AE0C-9A7D34423C8F}"/>
              </a:ext>
            </a:extLst>
          </p:cNvPr>
          <p:cNvPicPr/>
          <p:nvPr/>
        </p:nvPicPr>
        <p:blipFill rotWithShape="1">
          <a:blip r:embed="rId4" cstate="print">
            <a:extLst>
              <a:ext uri="{28A0092B-C50C-407E-A947-70E740481C1C}">
                <a14:useLocalDpi xmlns:a14="http://schemas.microsoft.com/office/drawing/2010/main" val="0"/>
              </a:ext>
            </a:extLst>
          </a:blip>
          <a:srcRect l="32546" r="23577" b="2"/>
          <a:stretch/>
        </p:blipFill>
        <p:spPr bwMode="auto">
          <a:xfrm>
            <a:off x="20" y="2288332"/>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sp>
        <p:nvSpPr>
          <p:cNvPr id="346" name="Oval 345">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02C0BF00-8A65-468A-97E7-D6633D39537D}"/>
              </a:ext>
            </a:extLst>
          </p:cNvPr>
          <p:cNvPicPr/>
          <p:nvPr/>
        </p:nvPicPr>
        <p:blipFill rotWithShape="1">
          <a:blip r:embed="rId5">
            <a:extLst>
              <a:ext uri="{28A0092B-C50C-407E-A947-70E740481C1C}">
                <a14:useLocalDpi xmlns:a14="http://schemas.microsoft.com/office/drawing/2010/main" val="0"/>
              </a:ext>
            </a:extLst>
          </a:blip>
          <a:srcRect l="20732" r="31767" b="-3"/>
          <a:stretch/>
        </p:blipFill>
        <p:spPr>
          <a:xfrm>
            <a:off x="5489389" y="725908"/>
            <a:ext cx="2883902" cy="2819843"/>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348" name="Freeform: Shape 347">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0" name="Freeform: Shape 349">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2C9CF954-43C2-462E-B94A-19039B40674C}"/>
              </a:ext>
            </a:extLst>
          </p:cNvPr>
          <p:cNvPicPr/>
          <p:nvPr/>
        </p:nvPicPr>
        <p:blipFill rotWithShape="1">
          <a:blip r:embed="rId6">
            <a:extLst>
              <a:ext uri="{28A0092B-C50C-407E-A947-70E740481C1C}">
                <a14:useLocalDpi xmlns:a14="http://schemas.microsoft.com/office/drawing/2010/main" val="0"/>
              </a:ext>
            </a:extLst>
          </a:blip>
          <a:srcRect l="13597" r="29303" b="-2"/>
          <a:stretch/>
        </p:blipFill>
        <p:spPr>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238520" y="0"/>
            <a:ext cx="2882093" cy="2836303"/>
          </a:xfrm>
          <a:prstGeom prst="rect">
            <a:avLst/>
          </a:prstGeom>
        </p:spPr>
      </p:pic>
    </p:spTree>
    <p:extLst>
      <p:ext uri="{BB962C8B-B14F-4D97-AF65-F5344CB8AC3E}">
        <p14:creationId xmlns:p14="http://schemas.microsoft.com/office/powerpoint/2010/main" val="400524477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5147272" y="3578835"/>
            <a:ext cx="3996728" cy="17638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OPTALINE pharmaceutical Factory </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550153" y="1"/>
            <a:ext cx="3913632" cy="233584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9" y="2335845"/>
            <a:ext cx="5342689" cy="4522146"/>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48976" y="744582"/>
            <a:ext cx="2370325" cy="2834253"/>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a:extLst>
              <a:ext uri="{28A0092B-C50C-407E-A947-70E740481C1C}">
                <a14:useLocalDpi xmlns:a14="http://schemas.microsoft.com/office/drawing/2010/main" val="0"/>
              </a:ext>
            </a:extLst>
          </a:blip>
          <a:stretch>
            <a:fillRect/>
          </a:stretch>
        </p:blipFill>
        <p:spPr>
          <a:xfrm>
            <a:off x="8519302" y="3722914"/>
            <a:ext cx="3672700" cy="3135086"/>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750287" y="0"/>
            <a:ext cx="2370326" cy="2504661"/>
          </a:xfrm>
          <a:prstGeom prst="rect">
            <a:avLst/>
          </a:prstGeom>
        </p:spPr>
      </p:pic>
    </p:spTree>
    <p:extLst>
      <p:ext uri="{BB962C8B-B14F-4D97-AF65-F5344CB8AC3E}">
        <p14:creationId xmlns:p14="http://schemas.microsoft.com/office/powerpoint/2010/main" val="229210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C:\Users\ashehab\Desktop\G\Profile_2021-_Edit\photos\thumbnail (5).jpg">
            <a:extLst>
              <a:ext uri="{FF2B5EF4-FFF2-40B4-BE49-F238E27FC236}">
                <a16:creationId xmlns:a16="http://schemas.microsoft.com/office/drawing/2014/main" id="{686B6654-0FB2-4B06-9979-3609891D518F}"/>
              </a:ext>
            </a:extLst>
          </p:cNvPr>
          <p:cNvPicPr/>
          <p:nvPr/>
        </p:nvPicPr>
        <p:blipFill rotWithShape="1">
          <a:blip r:embed="rId2">
            <a:alphaModFix amt="35000"/>
            <a:extLst>
              <a:ext uri="{28A0092B-C50C-407E-A947-70E740481C1C}">
                <a14:useLocalDpi xmlns:a14="http://schemas.microsoft.com/office/drawing/2010/main" val="0"/>
              </a:ext>
            </a:extLst>
          </a:blip>
          <a:srcRect t="30"/>
          <a:stretch/>
        </p:blipFill>
        <p:spPr bwMode="auto">
          <a:xfrm>
            <a:off x="-8" y="-4"/>
            <a:ext cx="12192000" cy="6855958"/>
          </a:xfrm>
          <a:prstGeom prst="rect">
            <a:avLst/>
          </a:prstGeom>
          <a:noFill/>
        </p:spPr>
      </p:pic>
      <p:sp>
        <p:nvSpPr>
          <p:cNvPr id="3" name="Oval 2">
            <a:extLst>
              <a:ext uri="{FF2B5EF4-FFF2-40B4-BE49-F238E27FC236}">
                <a16:creationId xmlns:a16="http://schemas.microsoft.com/office/drawing/2014/main" id="{42616F3B-E223-4227-A2CC-B69E019E107A}"/>
              </a:ext>
            </a:extLst>
          </p:cNvPr>
          <p:cNvSpPr/>
          <p:nvPr/>
        </p:nvSpPr>
        <p:spPr>
          <a:xfrm>
            <a:off x="4128368" y="4522156"/>
            <a:ext cx="4937937"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a:solidFill>
                  <a:schemeClr val="tx1"/>
                </a:solidFill>
                <a:latin typeface="+mj-lt"/>
                <a:ea typeface="+mj-ea"/>
                <a:cs typeface="+mj-cs"/>
              </a:rPr>
              <a:t>OPTALINE pharmaceutical Factory </a:t>
            </a:r>
            <a:endParaRPr lang="en-US" sz="2800" kern="1200" dirty="0">
              <a:solidFill>
                <a:schemeClr val="tx1"/>
              </a:solidFill>
              <a:latin typeface="+mj-lt"/>
              <a:ea typeface="+mj-ea"/>
              <a:cs typeface="+mj-cs"/>
            </a:endParaRPr>
          </a:p>
        </p:txBody>
      </p:sp>
      <p:sp>
        <p:nvSpPr>
          <p:cNvPr id="326" name="Freeform: Shape 325">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Freeform: Shape 327">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27C2FDC8-7929-4E39-86C4-770A80927A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086" r="-1" b="8058"/>
          <a:stretch/>
        </p:blipFill>
        <p:spPr>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6" name="Picture 5">
            <a:extLst>
              <a:ext uri="{FF2B5EF4-FFF2-40B4-BE49-F238E27FC236}">
                <a16:creationId xmlns:a16="http://schemas.microsoft.com/office/drawing/2014/main" id="{717CA806-DE1E-40AC-96DF-AF6FFDD21654}"/>
              </a:ext>
            </a:extLst>
          </p:cNvPr>
          <p:cNvPicPr>
            <a:picLocks noChangeAspect="1"/>
          </p:cNvPicPr>
          <p:nvPr/>
        </p:nvPicPr>
        <p:blipFill rotWithShape="1">
          <a:blip r:embed="rId4">
            <a:extLst>
              <a:ext uri="{28A0092B-C50C-407E-A947-70E740481C1C}">
                <a14:useLocalDpi xmlns:a14="http://schemas.microsoft.com/office/drawing/2010/main" val="0"/>
              </a:ext>
            </a:extLst>
          </a:blip>
          <a:srcRect t="3854" r="-1" b="-1"/>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330" name="Oval 329">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C:\Users\ashehab\Desktop\G\Profile_2021-_Edit\photos\thumbnail (6).jpg">
            <a:extLst>
              <a:ext uri="{FF2B5EF4-FFF2-40B4-BE49-F238E27FC236}">
                <a16:creationId xmlns:a16="http://schemas.microsoft.com/office/drawing/2014/main" id="{FEDD4D89-8EEA-43D8-85E3-DBED2AA15BC1}"/>
              </a:ext>
            </a:extLst>
          </p:cNvPr>
          <p:cNvPicPr/>
          <p:nvPr/>
        </p:nvPicPr>
        <p:blipFill rotWithShape="1">
          <a:blip r:embed="rId5">
            <a:extLst>
              <a:ext uri="{28A0092B-C50C-407E-A947-70E740481C1C}">
                <a14:useLocalDpi xmlns:a14="http://schemas.microsoft.com/office/drawing/2010/main" val="0"/>
              </a:ext>
            </a:extLst>
          </a:blip>
          <a:srcRect t="14147" r="3" b="29604"/>
          <a:stretch/>
        </p:blipFill>
        <p:spPr bwMode="auto">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53640926-AAD7-44D8-BBD7-CCE9431645EC}">
              <a14:shadowObscured xmlns:a14="http://schemas.microsoft.com/office/drawing/2010/main"/>
            </a:ext>
          </a:extLst>
        </p:spPr>
      </p:pic>
      <p:sp>
        <p:nvSpPr>
          <p:cNvPr id="332" name="Freeform: Shape 331">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4" name="Freeform: Shape 333">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4F9C378-9080-4E06-A354-DB9FE7BC3F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547" r="-2" b="6567"/>
          <a:stretch/>
        </p:blipFill>
        <p:spPr>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26" name="Picture 25">
            <a:extLst>
              <a:ext uri="{FF2B5EF4-FFF2-40B4-BE49-F238E27FC236}">
                <a16:creationId xmlns:a16="http://schemas.microsoft.com/office/drawing/2014/main" id="{0070DF25-D765-4627-B4E9-88305F5D5C56}"/>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238520" y="0"/>
            <a:ext cx="2882093" cy="2836303"/>
          </a:xfrm>
          <a:prstGeom prst="rect">
            <a:avLst/>
          </a:prstGeom>
        </p:spPr>
      </p:pic>
    </p:spTree>
    <p:extLst>
      <p:ext uri="{BB962C8B-B14F-4D97-AF65-F5344CB8AC3E}">
        <p14:creationId xmlns:p14="http://schemas.microsoft.com/office/powerpoint/2010/main" val="207635993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5147272" y="3578835"/>
            <a:ext cx="3996728" cy="17638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OPTALINE pharmaceutical Factory </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625634" y="0"/>
            <a:ext cx="3417391" cy="233584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0" y="1541417"/>
            <a:ext cx="4917989" cy="5316574"/>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48977" y="744582"/>
            <a:ext cx="2519682" cy="2834253"/>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519302" y="3916064"/>
            <a:ext cx="3672700" cy="2941936"/>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750287" y="0"/>
            <a:ext cx="2370326" cy="2504661"/>
          </a:xfrm>
          <a:prstGeom prst="rect">
            <a:avLst/>
          </a:prstGeom>
        </p:spPr>
      </p:pic>
    </p:spTree>
    <p:extLst>
      <p:ext uri="{BB962C8B-B14F-4D97-AF65-F5344CB8AC3E}">
        <p14:creationId xmlns:p14="http://schemas.microsoft.com/office/powerpoint/2010/main" val="1867080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40932" y="-518277"/>
            <a:ext cx="3777092" cy="5948214"/>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0958" y="3802369"/>
            <a:ext cx="6362627" cy="3046206"/>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ea typeface="Times New Roman" panose="02020603050405020304" pitchFamily="18" charset="0"/>
              </a:rPr>
              <a:t>OPTALINE factory </a:t>
            </a:r>
          </a:p>
        </p:txBody>
      </p:sp>
      <p:sp>
        <p:nvSpPr>
          <p:cNvPr id="10" name="Rectangle 1"/>
          <p:cNvSpPr/>
          <p:nvPr/>
        </p:nvSpPr>
        <p:spPr>
          <a:xfrm>
            <a:off x="779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4024596"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414" y="5024575"/>
            <a:ext cx="1897956"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3584" y="734908"/>
            <a:ext cx="4088416" cy="3129944"/>
          </a:xfrm>
          <a:prstGeom prst="rect">
            <a:avLst/>
          </a:prstGeom>
        </p:spPr>
      </p:pic>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3583" y="3864852"/>
            <a:ext cx="4088417" cy="2983723"/>
          </a:xfrm>
          <a:prstGeom prst="rect">
            <a:avLst/>
          </a:prstGeom>
        </p:spPr>
      </p:pic>
    </p:spTree>
    <p:extLst>
      <p:ext uri="{BB962C8B-B14F-4D97-AF65-F5344CB8AC3E}">
        <p14:creationId xmlns:p14="http://schemas.microsoft.com/office/powerpoint/2010/main" val="3552276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39B36C-258D-4109-BEA3-D2B2886A1D73}"/>
              </a:ext>
            </a:extLst>
          </p:cNvPr>
          <p:cNvPicPr/>
          <p:nvPr/>
        </p:nvPicPr>
        <p:blipFill>
          <a:blip r:embed="rId2">
            <a:extLst>
              <a:ext uri="{28A0092B-C50C-407E-A947-70E740481C1C}">
                <a14:useLocalDpi xmlns:a14="http://schemas.microsoft.com/office/drawing/2010/main" val="0"/>
              </a:ext>
            </a:extLst>
          </a:blip>
          <a:stretch>
            <a:fillRect/>
          </a:stretch>
        </p:blipFill>
        <p:spPr>
          <a:xfrm>
            <a:off x="3132530" y="777710"/>
            <a:ext cx="9059469" cy="6080290"/>
          </a:xfrm>
          <a:prstGeom prst="rect">
            <a:avLst/>
          </a:prstGeom>
          <a:blipFill>
            <a:blip r:embed="rId2"/>
            <a:stretch>
              <a:fillRect/>
            </a:stretch>
          </a:blipFill>
          <a:ln>
            <a:noFill/>
          </a:ln>
          <a:effectLst>
            <a:outerShdw blurRad="190500" algn="tl" rotWithShape="0">
              <a:srgbClr val="000000">
                <a:alpha val="70000"/>
              </a:srgbClr>
            </a:outerShdw>
          </a:effec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mechanical work </a:t>
            </a:r>
          </a:p>
          <a:p>
            <a:r>
              <a:rPr lang="en-US" sz="2800" i="1" dirty="0"/>
              <a:t>for the top floor with </a:t>
            </a:r>
          </a:p>
          <a:p>
            <a:r>
              <a:rPr lang="en-US" sz="2800" i="1" dirty="0"/>
              <a:t>total area 3000 m2 </a:t>
            </a:r>
          </a:p>
          <a:p>
            <a:r>
              <a:rPr lang="en-US" sz="2800" i="1" dirty="0"/>
              <a:t>with total value</a:t>
            </a:r>
          </a:p>
          <a:p>
            <a:r>
              <a:rPr lang="en-US" sz="2800" i="1" dirty="0"/>
              <a:t> 10,000,000 EGP</a:t>
            </a:r>
            <a:endParaRPr lang="en-US" sz="2800" dirty="0"/>
          </a:p>
          <a:p>
            <a:pPr lvl="2"/>
            <a:endParaRPr lang="en-US" sz="2800"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dirty="0" err="1"/>
              <a:t>Elalamien</a:t>
            </a:r>
            <a:r>
              <a:rPr lang="en-US" sz="2400" b="1" i="1" u="sng" dirty="0"/>
              <a:t> project ORASCOM towers CAP</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spTree>
    <p:extLst>
      <p:ext uri="{BB962C8B-B14F-4D97-AF65-F5344CB8AC3E}">
        <p14:creationId xmlns:p14="http://schemas.microsoft.com/office/powerpoint/2010/main" val="2099630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4115305" y="51230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914404" y="10"/>
            <a:ext cx="4326177" cy="2743190"/>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0" y="2288332"/>
            <a:ext cx="3856383"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900943" y="300447"/>
            <a:ext cx="4075610" cy="4075610"/>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a:extLst>
              <a:ext uri="{28A0092B-C50C-407E-A947-70E740481C1C}">
                <a14:useLocalDpi xmlns:a14="http://schemas.microsoft.com/office/drawing/2010/main" val="0"/>
              </a:ext>
            </a:extLst>
          </a:blip>
          <a:stretch>
            <a:fillRect/>
          </a:stretch>
        </p:blipFill>
        <p:spPr>
          <a:xfrm>
            <a:off x="8569234" y="3380015"/>
            <a:ext cx="3622766" cy="3477984"/>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509760" y="1"/>
            <a:ext cx="2610853" cy="2560320"/>
          </a:xfrm>
          <a:prstGeom prst="rect">
            <a:avLst/>
          </a:prstGeom>
        </p:spPr>
      </p:pic>
    </p:spTree>
    <p:extLst>
      <p:ext uri="{BB962C8B-B14F-4D97-AF65-F5344CB8AC3E}">
        <p14:creationId xmlns:p14="http://schemas.microsoft.com/office/powerpoint/2010/main" val="2429117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BD294-0D46-4068-A874-66DD15C99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174" y="217211"/>
            <a:ext cx="8531460" cy="6640789"/>
          </a:xfrm>
          <a:prstGeom prst="rect">
            <a:avLst/>
          </a:prstGeom>
        </p:spPr>
      </p:pic>
      <p:sp>
        <p:nvSpPr>
          <p:cNvPr id="9" name="Rectangle 1"/>
          <p:cNvSpPr/>
          <p:nvPr/>
        </p:nvSpPr>
        <p:spPr>
          <a:xfrm>
            <a:off x="0" y="0"/>
            <a:ext cx="8606456"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868" h="6866253">
                <a:moveTo>
                  <a:pt x="0" y="0"/>
                </a:moveTo>
                <a:lnTo>
                  <a:pt x="11283868" y="18977"/>
                </a:lnTo>
                <a:cubicBezTo>
                  <a:pt x="4565680" y="1260818"/>
                  <a:pt x="11713349" y="5595742"/>
                  <a:pt x="4200083" y="6866253"/>
                </a:cubicBezTo>
                <a:lnTo>
                  <a:pt x="0" y="6838544"/>
                </a:lnTo>
                <a:lnTo>
                  <a:pt x="0" y="0"/>
                </a:lnTo>
                <a:close/>
              </a:path>
            </a:pathLst>
          </a:custGeom>
          <a:blipFill>
            <a:blip r:embed="rId3"/>
            <a:srcRect/>
            <a:stretch>
              <a:fillRect l="-37" t="25" r="-37" b="-1237"/>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Block Arc 4"/>
          <p:cNvSpPr/>
          <p:nvPr/>
        </p:nvSpPr>
        <p:spPr>
          <a:xfrm rot="17058638">
            <a:off x="5923736" y="75005"/>
            <a:ext cx="5331351" cy="5298664"/>
          </a:xfrm>
          <a:prstGeom prst="blockArc">
            <a:avLst>
              <a:gd name="adj1" fmla="val 14139087"/>
              <a:gd name="adj2" fmla="val 21568940"/>
              <a:gd name="adj3" fmla="val 4884"/>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rot="6846533">
            <a:off x="775626" y="1295302"/>
            <a:ext cx="5647213" cy="5483356"/>
          </a:xfrm>
          <a:prstGeom prst="blockArc">
            <a:avLst>
              <a:gd name="adj1" fmla="val 13997192"/>
              <a:gd name="adj2" fmla="val 21070312"/>
              <a:gd name="adj3" fmla="val 4891"/>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2A11588C-CB69-4808-B596-015DF7942497}"/>
              </a:ext>
            </a:extLst>
          </p:cNvPr>
          <p:cNvSpPr/>
          <p:nvPr/>
        </p:nvSpPr>
        <p:spPr>
          <a:xfrm>
            <a:off x="4115305" y="51230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736721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233811"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3"/>
          <p:cNvSpPr>
            <a:spLocks noChangeArrowheads="1"/>
          </p:cNvSpPr>
          <p:nvPr/>
        </p:nvSpPr>
        <p:spPr bwMode="auto">
          <a:xfrm>
            <a:off x="2770150" y="2893801"/>
            <a:ext cx="3000375" cy="742950"/>
          </a:xfrm>
          <a:prstGeom prst="roundRect">
            <a:avLst>
              <a:gd name="adj" fmla="val 16667"/>
            </a:avLst>
          </a:prstGeom>
          <a:solidFill>
            <a:schemeClr val="bg1">
              <a:lumMod val="100000"/>
              <a:lumOff val="0"/>
            </a:schemeClr>
          </a:solidFill>
          <a:ln w="9525">
            <a:solidFill>
              <a:schemeClr val="bg1">
                <a:lumMod val="100000"/>
                <a:lumOff val="0"/>
              </a:schemeClr>
            </a:solidFill>
            <a:round/>
            <a:headEnd/>
            <a:tailEnd/>
          </a:ln>
        </p:spPr>
        <p:txBody>
          <a:bodyPr rot="0" vert="horz" wrap="square" lIns="91440" tIns="45720" rIns="91440" bIns="45720" anchor="t" anchorCtr="0" upright="1">
            <a:noAutofit/>
          </a:bodyPr>
          <a:lstStyle/>
          <a:p>
            <a:pPr marL="0" marR="0" algn="l" rtl="0">
              <a:spcBef>
                <a:spcPts val="0"/>
              </a:spcBef>
              <a:spcAft>
                <a:spcPts val="0"/>
              </a:spcAft>
              <a:tabLst>
                <a:tab pos="2070735" algn="l"/>
              </a:tabLst>
            </a:pPr>
            <a:r>
              <a:rPr lang="en-US" sz="3600" b="1" dirty="0">
                <a:solidFill>
                  <a:srgbClr val="17365D"/>
                </a:solidFill>
                <a:effectLst/>
                <a:latin typeface="Andalus" panose="02020603050405020304" pitchFamily="18" charset="-78"/>
                <a:ea typeface="Times New Roman" panose="02020603050405020304" pitchFamily="18" charset="0"/>
              </a:rPr>
              <a:t>T</a:t>
            </a:r>
            <a:r>
              <a:rPr lang="en-US" sz="2400" b="1" dirty="0">
                <a:solidFill>
                  <a:srgbClr val="FF3300"/>
                </a:solidFill>
                <a:latin typeface="Andalus" panose="02020603050405020304" pitchFamily="18" charset="-78"/>
                <a:ea typeface="Times New Roman" panose="02020603050405020304" pitchFamily="18" charset="0"/>
              </a:rPr>
              <a:t>ECHNOLOGY</a:t>
            </a:r>
            <a:endParaRPr lang="en-US" sz="1200" dirty="0">
              <a:effectLst/>
              <a:latin typeface="Times New Roman" panose="02020603050405020304" pitchFamily="18" charset="0"/>
              <a:ea typeface="Times New Roman" panose="02020603050405020304" pitchFamily="18" charset="0"/>
            </a:endParaRPr>
          </a:p>
          <a:p>
            <a:pPr marL="0" marR="0" algn="l" rtl="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p:txBody>
      </p:sp>
      <p:sp>
        <p:nvSpPr>
          <p:cNvPr id="7" name="AutoShape 5"/>
          <p:cNvSpPr>
            <a:spLocks noChangeArrowheads="1"/>
          </p:cNvSpPr>
          <p:nvPr/>
        </p:nvSpPr>
        <p:spPr bwMode="auto">
          <a:xfrm>
            <a:off x="3752748" y="4767455"/>
            <a:ext cx="3513472" cy="777741"/>
          </a:xfrm>
          <a:prstGeom prst="roundRect">
            <a:avLst>
              <a:gd name="adj" fmla="val 16667"/>
            </a:avLst>
          </a:prstGeom>
          <a:solidFill>
            <a:schemeClr val="bg1">
              <a:lumMod val="100000"/>
              <a:lumOff val="0"/>
            </a:schemeClr>
          </a:solidFill>
          <a:ln w="9525">
            <a:solidFill>
              <a:schemeClr val="bg1">
                <a:lumMod val="100000"/>
                <a:lumOff val="0"/>
              </a:schemeClr>
            </a:solidFill>
            <a:round/>
            <a:headEnd/>
            <a:tailEnd/>
          </a:ln>
        </p:spPr>
        <p:txBody>
          <a:bodyPr rot="0" vert="horz" wrap="square" lIns="91440" tIns="45720" rIns="91440" bIns="45720" anchor="t" anchorCtr="0" upright="1">
            <a:noAutofit/>
          </a:bodyPr>
          <a:lstStyle/>
          <a:p>
            <a:pPr marL="0" marR="0" algn="l" rtl="0">
              <a:spcBef>
                <a:spcPts val="0"/>
              </a:spcBef>
              <a:spcAft>
                <a:spcPts val="0"/>
              </a:spcAft>
              <a:tabLst>
                <a:tab pos="2070735" algn="l"/>
              </a:tabLst>
            </a:pPr>
            <a:r>
              <a:rPr lang="en-US" sz="3600" b="1" dirty="0">
                <a:solidFill>
                  <a:srgbClr val="17365D"/>
                </a:solidFill>
                <a:effectLst/>
                <a:latin typeface="Andalus" panose="02020603050405020304" pitchFamily="18" charset="-78"/>
                <a:ea typeface="Times New Roman" panose="02020603050405020304" pitchFamily="18" charset="0"/>
              </a:rPr>
              <a:t>S</a:t>
            </a:r>
            <a:r>
              <a:rPr lang="en-US" sz="2400" b="1" dirty="0">
                <a:solidFill>
                  <a:srgbClr val="FF3300"/>
                </a:solidFill>
                <a:effectLst/>
                <a:latin typeface="Andalus" panose="02020603050405020304" pitchFamily="18" charset="-78"/>
                <a:ea typeface="Times New Roman" panose="02020603050405020304" pitchFamily="18" charset="0"/>
              </a:rPr>
              <a:t>OLUTIONS</a:t>
            </a:r>
            <a:endParaRPr lang="en-US" sz="1200" dirty="0">
              <a:effectLst/>
              <a:latin typeface="Times New Roman" panose="02020603050405020304" pitchFamily="18" charset="0"/>
              <a:ea typeface="Times New Roman" panose="02020603050405020304" pitchFamily="18" charset="0"/>
            </a:endParaRPr>
          </a:p>
          <a:p>
            <a:pPr marL="0" marR="0" algn="l" rtl="1">
              <a:spcBef>
                <a:spcPts val="0"/>
              </a:spcBef>
              <a:spcAft>
                <a:spcPts val="0"/>
              </a:spcAft>
            </a:pPr>
            <a:r>
              <a:rPr lang="en-US" sz="2000" b="1" dirty="0">
                <a:solidFill>
                  <a:srgbClr val="17365D"/>
                </a:solidFill>
                <a:effectLst/>
                <a:latin typeface="Andalus" panose="02020603050405020304" pitchFamily="18" charset="-78"/>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p:txBody>
      </p:sp>
      <p:sp>
        <p:nvSpPr>
          <p:cNvPr id="8" name="AutoShape 3"/>
          <p:cNvSpPr>
            <a:spLocks noChangeArrowheads="1"/>
          </p:cNvSpPr>
          <p:nvPr/>
        </p:nvSpPr>
        <p:spPr bwMode="auto">
          <a:xfrm>
            <a:off x="3103019" y="3544198"/>
            <a:ext cx="3034792" cy="704850"/>
          </a:xfrm>
          <a:prstGeom prst="roundRect">
            <a:avLst>
              <a:gd name="adj" fmla="val 16667"/>
            </a:avLst>
          </a:prstGeom>
          <a:solidFill>
            <a:schemeClr val="bg1">
              <a:lumMod val="100000"/>
              <a:lumOff val="0"/>
            </a:schemeClr>
          </a:solidFill>
          <a:ln w="9525">
            <a:solidFill>
              <a:schemeClr val="bg1">
                <a:lumMod val="100000"/>
                <a:lumOff val="0"/>
              </a:schemeClr>
            </a:solidFill>
            <a:round/>
            <a:headEnd/>
            <a:tailEnd/>
          </a:ln>
        </p:spPr>
        <p:txBody>
          <a:bodyPr rot="0" vert="horz" wrap="square" lIns="91440" tIns="45720" rIns="91440" bIns="45720" anchor="t" anchorCtr="0" upright="1">
            <a:noAutofit/>
          </a:bodyPr>
          <a:lstStyle/>
          <a:p>
            <a:pPr marL="0" marR="0" algn="l" rtl="0">
              <a:spcBef>
                <a:spcPts val="0"/>
              </a:spcBef>
              <a:spcAft>
                <a:spcPts val="0"/>
              </a:spcAft>
              <a:tabLst>
                <a:tab pos="2070735" algn="l"/>
              </a:tabLst>
            </a:pPr>
            <a:r>
              <a:rPr lang="en-US" sz="3600" b="1" dirty="0">
                <a:solidFill>
                  <a:srgbClr val="17365D"/>
                </a:solidFill>
                <a:effectLst/>
                <a:latin typeface="Andalus" panose="02020603050405020304" pitchFamily="18" charset="-78"/>
                <a:ea typeface="Times New Roman" panose="02020603050405020304" pitchFamily="18" charset="0"/>
              </a:rPr>
              <a:t>E</a:t>
            </a:r>
            <a:r>
              <a:rPr lang="en-US" sz="2400" b="1" dirty="0">
                <a:solidFill>
                  <a:srgbClr val="FF3300"/>
                </a:solidFill>
                <a:effectLst/>
                <a:latin typeface="Andalus" panose="02020603050405020304" pitchFamily="18" charset="-78"/>
                <a:ea typeface="Times New Roman" panose="02020603050405020304" pitchFamily="18" charset="0"/>
              </a:rPr>
              <a:t>NGINEERING</a:t>
            </a:r>
            <a:endParaRPr lang="en-US" sz="1200" dirty="0">
              <a:effectLst/>
              <a:latin typeface="Times New Roman" panose="02020603050405020304" pitchFamily="18" charset="0"/>
              <a:ea typeface="Times New Roman" panose="02020603050405020304" pitchFamily="18" charset="0"/>
            </a:endParaRPr>
          </a:p>
          <a:p>
            <a:pPr marL="0" marR="0" algn="l" rtl="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p:txBody>
      </p:sp>
      <p:sp>
        <p:nvSpPr>
          <p:cNvPr id="9" name="AutoShape 3"/>
          <p:cNvSpPr>
            <a:spLocks noChangeArrowheads="1"/>
          </p:cNvSpPr>
          <p:nvPr/>
        </p:nvSpPr>
        <p:spPr bwMode="auto">
          <a:xfrm>
            <a:off x="3349655" y="4173799"/>
            <a:ext cx="3313687" cy="613114"/>
          </a:xfrm>
          <a:prstGeom prst="roundRect">
            <a:avLst>
              <a:gd name="adj" fmla="val 16667"/>
            </a:avLst>
          </a:prstGeom>
          <a:solidFill>
            <a:schemeClr val="bg1">
              <a:lumMod val="100000"/>
              <a:lumOff val="0"/>
            </a:schemeClr>
          </a:solidFill>
          <a:ln w="9525">
            <a:solidFill>
              <a:schemeClr val="bg1">
                <a:lumMod val="100000"/>
                <a:lumOff val="0"/>
              </a:schemeClr>
            </a:solidFill>
            <a:round/>
            <a:headEnd/>
            <a:tailEnd/>
          </a:ln>
        </p:spPr>
        <p:txBody>
          <a:bodyPr rot="0" vert="horz" wrap="square" lIns="91440" tIns="45720" rIns="91440" bIns="45720" anchor="t" anchorCtr="0" upright="1">
            <a:noAutofit/>
          </a:bodyPr>
          <a:lstStyle/>
          <a:p>
            <a:pPr marL="0" marR="0" fontAlgn="base">
              <a:spcBef>
                <a:spcPts val="0"/>
              </a:spcBef>
              <a:spcAft>
                <a:spcPts val="0"/>
              </a:spcAft>
            </a:pPr>
            <a:r>
              <a:rPr lang="en-US" sz="3600" b="1" dirty="0">
                <a:solidFill>
                  <a:srgbClr val="17365D"/>
                </a:solidFill>
                <a:effectLst/>
                <a:latin typeface="Andalus" panose="02020603050405020304" pitchFamily="18" charset="-78"/>
                <a:ea typeface="Times New Roman" panose="02020603050405020304" pitchFamily="18" charset="0"/>
                <a:cs typeface="Times New Roman" panose="02020603050405020304" pitchFamily="18" charset="0"/>
              </a:rPr>
              <a:t>C</a:t>
            </a:r>
            <a:r>
              <a:rPr lang="en-US" sz="2400" b="1" dirty="0">
                <a:solidFill>
                  <a:srgbClr val="FF3300"/>
                </a:solidFill>
                <a:effectLst/>
                <a:latin typeface="Andalus" panose="02020603050405020304" pitchFamily="18" charset="-78"/>
                <a:ea typeface="Times New Roman" panose="02020603050405020304" pitchFamily="18" charset="0"/>
                <a:cs typeface="Times New Roman" panose="02020603050405020304" pitchFamily="18" charset="0"/>
              </a:rPr>
              <a:t>ONSTRUCTION</a:t>
            </a:r>
            <a:r>
              <a:rPr lang="en-US" sz="2400" b="1" dirty="0">
                <a:solidFill>
                  <a:srgbClr val="FF0000"/>
                </a:solidFill>
                <a:effectLst/>
                <a:latin typeface="Andalus" panose="02020603050405020304" pitchFamily="18" charset="-78"/>
                <a:ea typeface="Times New Roman" panose="02020603050405020304" pitchFamily="18" charset="0"/>
                <a:cs typeface="Times New Roman" panose="02020603050405020304" pitchFamily="18" charset="0"/>
              </a:rPr>
              <a:t> </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p>
            <a:pPr marL="0" marR="0" algn="l" rtl="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8564781" y="1370608"/>
            <a:ext cx="1858469" cy="1732548"/>
          </a:xfrm>
          <a:prstGeom prst="rect">
            <a:avLst/>
          </a:prstGeom>
        </p:spPr>
      </p:pic>
      <p:sp>
        <p:nvSpPr>
          <p:cNvPr id="14" name="Rectangle 13"/>
          <p:cNvSpPr/>
          <p:nvPr/>
        </p:nvSpPr>
        <p:spPr>
          <a:xfrm>
            <a:off x="7391634" y="3276774"/>
            <a:ext cx="4576594" cy="2003625"/>
          </a:xfrm>
          <a:prstGeom prst="rect">
            <a:avLst/>
          </a:prstGeom>
        </p:spPr>
        <p:txBody>
          <a:bodyPr wrap="square">
            <a:spAutoFit/>
          </a:bodyPr>
          <a:lstStyle/>
          <a:p>
            <a:pPr algn="just" fontAlgn="base">
              <a:lnSpc>
                <a:spcPct val="115000"/>
              </a:lnSpc>
            </a:pPr>
            <a:r>
              <a:rPr lang="en-US" sz="2400" b="1" i="1" dirty="0">
                <a:solidFill>
                  <a:srgbClr val="FF0000"/>
                </a:solidFill>
                <a:effectLst/>
                <a:latin typeface="Andalus" panose="02020603050405020304" pitchFamily="18" charset="-78"/>
                <a:ea typeface="Times New Roman" panose="02020603050405020304" pitchFamily="18" charset="0"/>
              </a:rPr>
              <a:t>SUMMIT</a:t>
            </a:r>
            <a:r>
              <a:rPr lang="en-US" sz="2400" dirty="0">
                <a:solidFill>
                  <a:srgbClr val="FF0000"/>
                </a:solidFill>
                <a:effectLst/>
                <a:latin typeface="Andalus" panose="02020603050405020304" pitchFamily="18" charset="-78"/>
                <a:ea typeface="Times New Roman" panose="02020603050405020304" pitchFamily="18" charset="0"/>
              </a:rPr>
              <a:t> </a:t>
            </a:r>
            <a:r>
              <a:rPr lang="en-US" sz="2000" dirty="0">
                <a:solidFill>
                  <a:srgbClr val="17365D"/>
                </a:solidFill>
                <a:latin typeface="Andalus" panose="02020603050405020304" pitchFamily="18" charset="-78"/>
                <a:ea typeface="Times New Roman" panose="02020603050405020304" pitchFamily="18" charset="0"/>
              </a:rPr>
              <a:t>has been established by a group of engineers with variant international background experiences in Engineering and Construction services with years of combined experience.</a:t>
            </a:r>
            <a:r>
              <a:rPr lang="en-US" sz="2400" dirty="0">
                <a:solidFill>
                  <a:srgbClr val="17365D"/>
                </a:solidFill>
                <a:effectLst/>
                <a:latin typeface="Andalus" panose="02020603050405020304" pitchFamily="18" charset="-78"/>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200" t="12846" r="66439"/>
          <a:stretch/>
        </p:blipFill>
        <p:spPr>
          <a:xfrm>
            <a:off x="0" y="0"/>
            <a:ext cx="6522720" cy="6756400"/>
          </a:xfrm>
          <a:prstGeom prst="rect">
            <a:avLst/>
          </a:prstGeom>
        </p:spPr>
      </p:pic>
      <p:sp>
        <p:nvSpPr>
          <p:cNvPr id="11" name="Rectangle 10"/>
          <p:cNvSpPr/>
          <p:nvPr/>
        </p:nvSpPr>
        <p:spPr>
          <a:xfrm>
            <a:off x="1575971" y="-12365"/>
            <a:ext cx="10657840" cy="1026160"/>
          </a:xfrm>
          <a:prstGeom prst="rect">
            <a:avLst/>
          </a:prstGeom>
          <a:solidFill>
            <a:srgbClr val="266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latin typeface="Andalus" panose="02020603050405020304" pitchFamily="18" charset="-78"/>
                <a:ea typeface="Times New Roman" panose="02020603050405020304" pitchFamily="18" charset="0"/>
              </a:rPr>
              <a:t>SUMMIT</a:t>
            </a:r>
            <a:endParaRPr lang="en-US" sz="1050" dirty="0">
              <a:solidFill>
                <a:schemeClr val="bg1"/>
              </a:solidFill>
              <a:latin typeface="Times New Roman" panose="02020603050405020304" pitchFamily="18" charset="0"/>
              <a:ea typeface="Times New Roman" panose="02020603050405020304"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9011" y="5827981"/>
            <a:ext cx="2519679" cy="906549"/>
          </a:xfrm>
          <a:prstGeom prst="rect">
            <a:avLst/>
          </a:prstGeom>
        </p:spPr>
      </p:pic>
    </p:spTree>
    <p:extLst>
      <p:ext uri="{BB962C8B-B14F-4D97-AF65-F5344CB8AC3E}">
        <p14:creationId xmlns:p14="http://schemas.microsoft.com/office/powerpoint/2010/main" val="919278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BD294-0D46-4068-A874-66DD15C99C7E}"/>
              </a:ext>
            </a:extLst>
          </p:cNvPr>
          <p:cNvPicPr>
            <a:picLocks noChangeAspect="1"/>
          </p:cNvPicPr>
          <p:nvPr/>
        </p:nvPicPr>
        <p:blipFill rotWithShape="1">
          <a:blip r:embed="rId2">
            <a:extLst>
              <a:ext uri="{28A0092B-C50C-407E-A947-70E740481C1C}">
                <a14:useLocalDpi xmlns:a14="http://schemas.microsoft.com/office/drawing/2010/main" val="0"/>
              </a:ext>
            </a:extLst>
          </a:blip>
          <a:srcRect t="7438" b="15360"/>
          <a:stretch/>
        </p:blipFill>
        <p:spPr>
          <a:xfrm>
            <a:off x="5218043" y="0"/>
            <a:ext cx="6973957" cy="6857999"/>
          </a:xfrm>
          <a:prstGeom prst="rect">
            <a:avLst/>
          </a:prstGeom>
        </p:spPr>
      </p:pic>
      <p:sp>
        <p:nvSpPr>
          <p:cNvPr id="9" name="Rectangle 1"/>
          <p:cNvSpPr/>
          <p:nvPr/>
        </p:nvSpPr>
        <p:spPr>
          <a:xfrm>
            <a:off x="0" y="0"/>
            <a:ext cx="8606456"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868" h="6866253">
                <a:moveTo>
                  <a:pt x="0" y="0"/>
                </a:moveTo>
                <a:lnTo>
                  <a:pt x="11283868" y="18977"/>
                </a:lnTo>
                <a:cubicBezTo>
                  <a:pt x="4565680" y="1260818"/>
                  <a:pt x="11713349" y="5595742"/>
                  <a:pt x="4200083" y="6866253"/>
                </a:cubicBezTo>
                <a:lnTo>
                  <a:pt x="0" y="6838544"/>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Block Arc 4"/>
          <p:cNvSpPr/>
          <p:nvPr/>
        </p:nvSpPr>
        <p:spPr>
          <a:xfrm rot="17058638">
            <a:off x="5923736" y="75005"/>
            <a:ext cx="5331351" cy="5298664"/>
          </a:xfrm>
          <a:prstGeom prst="blockArc">
            <a:avLst>
              <a:gd name="adj1" fmla="val 14139087"/>
              <a:gd name="adj2" fmla="val 21568940"/>
              <a:gd name="adj3" fmla="val 4884"/>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rot="6846533">
            <a:off x="775626" y="1295302"/>
            <a:ext cx="5647213" cy="5483356"/>
          </a:xfrm>
          <a:prstGeom prst="blockArc">
            <a:avLst>
              <a:gd name="adj1" fmla="val 13997192"/>
              <a:gd name="adj2" fmla="val 21070312"/>
              <a:gd name="adj3" fmla="val 4891"/>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B69E206E-27EA-47AC-B70F-F8468AB6AD8D}"/>
              </a:ext>
            </a:extLst>
          </p:cNvPr>
          <p:cNvSpPr/>
          <p:nvPr/>
        </p:nvSpPr>
        <p:spPr>
          <a:xfrm>
            <a:off x="4115305" y="51230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907825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BD294-0D46-4068-A874-66DD15C99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836" y="0"/>
            <a:ext cx="8207342" cy="6857999"/>
          </a:xfrm>
          <a:prstGeom prst="rect">
            <a:avLst/>
          </a:prstGeom>
        </p:spPr>
      </p:pic>
      <p:sp>
        <p:nvSpPr>
          <p:cNvPr id="9" name="Rectangle 1"/>
          <p:cNvSpPr/>
          <p:nvPr/>
        </p:nvSpPr>
        <p:spPr>
          <a:xfrm>
            <a:off x="0" y="0"/>
            <a:ext cx="8606456"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868" h="6866253">
                <a:moveTo>
                  <a:pt x="0" y="0"/>
                </a:moveTo>
                <a:lnTo>
                  <a:pt x="11283868" y="18977"/>
                </a:lnTo>
                <a:cubicBezTo>
                  <a:pt x="4565680" y="1260818"/>
                  <a:pt x="11713349" y="5595742"/>
                  <a:pt x="4200083" y="6866253"/>
                </a:cubicBezTo>
                <a:lnTo>
                  <a:pt x="0" y="6838544"/>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Block Arc 4"/>
          <p:cNvSpPr/>
          <p:nvPr/>
        </p:nvSpPr>
        <p:spPr>
          <a:xfrm rot="17058638">
            <a:off x="5923736" y="75005"/>
            <a:ext cx="5331351" cy="5298664"/>
          </a:xfrm>
          <a:prstGeom prst="blockArc">
            <a:avLst>
              <a:gd name="adj1" fmla="val 14139087"/>
              <a:gd name="adj2" fmla="val 21568940"/>
              <a:gd name="adj3" fmla="val 4884"/>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rot="6846533">
            <a:off x="775626" y="1295302"/>
            <a:ext cx="5647213" cy="5483356"/>
          </a:xfrm>
          <a:prstGeom prst="blockArc">
            <a:avLst>
              <a:gd name="adj1" fmla="val 13997192"/>
              <a:gd name="adj2" fmla="val 21070312"/>
              <a:gd name="adj3" fmla="val 4891"/>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6BE9EBF9-172E-4653-8371-FECE3B148F39}"/>
              </a:ext>
            </a:extLst>
          </p:cNvPr>
          <p:cNvSpPr/>
          <p:nvPr/>
        </p:nvSpPr>
        <p:spPr>
          <a:xfrm>
            <a:off x="4115305" y="51230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1007741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BD294-0D46-4068-A874-66DD15C99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035" y="0"/>
            <a:ext cx="7788965" cy="6857999"/>
          </a:xfrm>
          <a:prstGeom prst="rect">
            <a:avLst/>
          </a:prstGeom>
        </p:spPr>
      </p:pic>
      <p:sp>
        <p:nvSpPr>
          <p:cNvPr id="9" name="Rectangle 1"/>
          <p:cNvSpPr/>
          <p:nvPr/>
        </p:nvSpPr>
        <p:spPr>
          <a:xfrm>
            <a:off x="0" y="0"/>
            <a:ext cx="8606456"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868" h="6866253">
                <a:moveTo>
                  <a:pt x="0" y="0"/>
                </a:moveTo>
                <a:lnTo>
                  <a:pt x="11283868" y="18977"/>
                </a:lnTo>
                <a:cubicBezTo>
                  <a:pt x="4565680" y="1260818"/>
                  <a:pt x="11713349" y="5595742"/>
                  <a:pt x="4200083" y="6866253"/>
                </a:cubicBezTo>
                <a:lnTo>
                  <a:pt x="0" y="6838544"/>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Block Arc 4"/>
          <p:cNvSpPr/>
          <p:nvPr/>
        </p:nvSpPr>
        <p:spPr>
          <a:xfrm rot="17058638">
            <a:off x="5923736" y="75005"/>
            <a:ext cx="5331351" cy="5298664"/>
          </a:xfrm>
          <a:prstGeom prst="blockArc">
            <a:avLst>
              <a:gd name="adj1" fmla="val 14139087"/>
              <a:gd name="adj2" fmla="val 21568940"/>
              <a:gd name="adj3" fmla="val 4884"/>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rot="6846533">
            <a:off x="775626" y="1295302"/>
            <a:ext cx="5647213" cy="5483356"/>
          </a:xfrm>
          <a:prstGeom prst="blockArc">
            <a:avLst>
              <a:gd name="adj1" fmla="val 13997192"/>
              <a:gd name="adj2" fmla="val 21070312"/>
              <a:gd name="adj3" fmla="val 4891"/>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6BE9EBF9-172E-4653-8371-FECE3B148F39}"/>
              </a:ext>
            </a:extLst>
          </p:cNvPr>
          <p:cNvSpPr/>
          <p:nvPr/>
        </p:nvSpPr>
        <p:spPr>
          <a:xfrm>
            <a:off x="4115305" y="51230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2134208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BD294-0D46-4068-A874-66DD15C99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518" y="0"/>
            <a:ext cx="6857999" cy="6857999"/>
          </a:xfrm>
          <a:prstGeom prst="rect">
            <a:avLst/>
          </a:prstGeom>
        </p:spPr>
      </p:pic>
      <p:sp>
        <p:nvSpPr>
          <p:cNvPr id="9" name="Rectangle 1"/>
          <p:cNvSpPr/>
          <p:nvPr/>
        </p:nvSpPr>
        <p:spPr>
          <a:xfrm>
            <a:off x="0" y="0"/>
            <a:ext cx="8606456"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868" h="6866253">
                <a:moveTo>
                  <a:pt x="0" y="0"/>
                </a:moveTo>
                <a:lnTo>
                  <a:pt x="11283868" y="18977"/>
                </a:lnTo>
                <a:cubicBezTo>
                  <a:pt x="4565680" y="1260818"/>
                  <a:pt x="11713349" y="5595742"/>
                  <a:pt x="4200083" y="6866253"/>
                </a:cubicBezTo>
                <a:lnTo>
                  <a:pt x="0" y="6838544"/>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Block Arc 4"/>
          <p:cNvSpPr/>
          <p:nvPr/>
        </p:nvSpPr>
        <p:spPr>
          <a:xfrm rot="17058638">
            <a:off x="5923736" y="75005"/>
            <a:ext cx="5331351" cy="5298664"/>
          </a:xfrm>
          <a:prstGeom prst="blockArc">
            <a:avLst>
              <a:gd name="adj1" fmla="val 14139087"/>
              <a:gd name="adj2" fmla="val 21568940"/>
              <a:gd name="adj3" fmla="val 4884"/>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rot="6846533">
            <a:off x="775626" y="1295302"/>
            <a:ext cx="5647213" cy="5483356"/>
          </a:xfrm>
          <a:prstGeom prst="blockArc">
            <a:avLst>
              <a:gd name="adj1" fmla="val 13997192"/>
              <a:gd name="adj2" fmla="val 21070312"/>
              <a:gd name="adj3" fmla="val 4891"/>
            </a:avLst>
          </a:prstGeom>
          <a:solidFill>
            <a:srgbClr val="265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6BE9EBF9-172E-4653-8371-FECE3B148F39}"/>
              </a:ext>
            </a:extLst>
          </p:cNvPr>
          <p:cNvSpPr/>
          <p:nvPr/>
        </p:nvSpPr>
        <p:spPr>
          <a:xfrm>
            <a:off x="4115305" y="51230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err="1">
                <a:solidFill>
                  <a:schemeClr val="tx1"/>
                </a:solidFill>
                <a:latin typeface="+mj-lt"/>
                <a:ea typeface="+mj-ea"/>
                <a:cs typeface="+mj-cs"/>
              </a:rPr>
              <a:t>Alamien</a:t>
            </a:r>
            <a:r>
              <a:rPr lang="en-US" sz="2800" b="1" i="1" u="sng" kern="1200" dirty="0">
                <a:solidFill>
                  <a:schemeClr val="tx1"/>
                </a:solidFill>
                <a:latin typeface="+mj-lt"/>
                <a:ea typeface="+mj-ea"/>
                <a:cs typeface="+mj-cs"/>
              </a:rPr>
              <a:t> tower cap project</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1588222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098D6A-7402-4505-9B66-BDB2A50B63FC}"/>
              </a:ext>
            </a:extLst>
          </p:cNvPr>
          <p:cNvPicPr/>
          <p:nvPr/>
        </p:nvPicPr>
        <p:blipFill rotWithShape="1">
          <a:blip r:embed="rId2" cstate="print">
            <a:extLst>
              <a:ext uri="{28A0092B-C50C-407E-A947-70E740481C1C}">
                <a14:useLocalDpi xmlns:a14="http://schemas.microsoft.com/office/drawing/2010/main" val="0"/>
              </a:ext>
            </a:extLst>
          </a:blip>
          <a:srcRect l="20417" t="13580" r="45139" b="30124"/>
          <a:stretch/>
        </p:blipFill>
        <p:spPr bwMode="auto">
          <a:xfrm>
            <a:off x="3101420" y="697584"/>
            <a:ext cx="9090580" cy="6160416"/>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 for most </a:t>
            </a:r>
          </a:p>
          <a:p>
            <a:r>
              <a:rPr lang="en-US" sz="2800" i="1" dirty="0"/>
              <a:t>Of their branches</a:t>
            </a:r>
          </a:p>
          <a:p>
            <a:r>
              <a:rPr lang="en-US" sz="2800" i="1" dirty="0"/>
              <a:t>“ FC, point 90, Heliopolis”</a:t>
            </a:r>
            <a:endParaRPr lang="en-US" sz="2800" dirty="0"/>
          </a:p>
          <a:p>
            <a:pPr lvl="2"/>
            <a:endParaRPr lang="en-US" sz="2800"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WOK &amp; WALK  </a:t>
            </a:r>
            <a:r>
              <a:rPr lang="en-US" sz="2400" b="1" i="1" u="sng" dirty="0" err="1"/>
              <a:t>resturante</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7" name="Picture 6">
            <a:extLst>
              <a:ext uri="{FF2B5EF4-FFF2-40B4-BE49-F238E27FC236}">
                <a16:creationId xmlns:a16="http://schemas.microsoft.com/office/drawing/2014/main" id="{3286F0BD-2574-4E77-9565-98D5E05D5DF9}"/>
              </a:ext>
            </a:extLst>
          </p:cNvPr>
          <p:cNvPicPr/>
          <p:nvPr/>
        </p:nvPicPr>
        <p:blipFill rotWithShape="1">
          <a:blip r:embed="rId4" cstate="print">
            <a:extLst>
              <a:ext uri="{28A0092B-C50C-407E-A947-70E740481C1C}">
                <a14:useLocalDpi xmlns:a14="http://schemas.microsoft.com/office/drawing/2010/main" val="0"/>
              </a:ext>
            </a:extLst>
          </a:blip>
          <a:srcRect l="18612" t="29877" r="44167" b="20494"/>
          <a:stretch/>
        </p:blipFill>
        <p:spPr bwMode="auto">
          <a:xfrm>
            <a:off x="200916" y="238380"/>
            <a:ext cx="2796665" cy="20267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0164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86F0BD-2574-4E77-9565-98D5E05D5DF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991393" y="787941"/>
            <a:ext cx="9200605" cy="6070060"/>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 </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VOLVO Show room </a:t>
            </a:r>
            <a:r>
              <a:rPr lang="en-US" sz="2400" b="1" i="1" u="sng" dirty="0" err="1"/>
              <a:t>mohndseen</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4" name="Picture 3">
            <a:extLst>
              <a:ext uri="{FF2B5EF4-FFF2-40B4-BE49-F238E27FC236}">
                <a16:creationId xmlns:a16="http://schemas.microsoft.com/office/drawing/2014/main" id="{15CF582E-A56B-48A0-AA0C-578CD3D604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749" y="238380"/>
            <a:ext cx="2315056" cy="2261038"/>
          </a:xfrm>
          <a:prstGeom prst="rect">
            <a:avLst/>
          </a:prstGeom>
        </p:spPr>
      </p:pic>
      <p:pic>
        <p:nvPicPr>
          <p:cNvPr id="6" name="Picture 5">
            <a:extLst>
              <a:ext uri="{FF2B5EF4-FFF2-40B4-BE49-F238E27FC236}">
                <a16:creationId xmlns:a16="http://schemas.microsoft.com/office/drawing/2014/main" id="{C4438D86-3620-4D5F-8B72-B573C689EA1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386" t="32572" r="22741" b="9333"/>
          <a:stretch/>
        </p:blipFill>
        <p:spPr>
          <a:xfrm>
            <a:off x="2332675" y="3822971"/>
            <a:ext cx="1317436" cy="1826445"/>
          </a:xfrm>
          <a:prstGeom prst="rect">
            <a:avLst/>
          </a:prstGeom>
        </p:spPr>
      </p:pic>
    </p:spTree>
    <p:extLst>
      <p:ext uri="{BB962C8B-B14F-4D97-AF65-F5344CB8AC3E}">
        <p14:creationId xmlns:p14="http://schemas.microsoft.com/office/powerpoint/2010/main" val="38224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39B36C-258D-4109-BEA3-D2B2886A1D73}"/>
              </a:ext>
            </a:extLst>
          </p:cNvPr>
          <p:cNvPicPr/>
          <p:nvPr/>
        </p:nvPicPr>
        <p:blipFill>
          <a:blip r:embed="rId2">
            <a:extLst>
              <a:ext uri="{28A0092B-C50C-407E-A947-70E740481C1C}">
                <a14:useLocalDpi xmlns:a14="http://schemas.microsoft.com/office/drawing/2010/main" val="0"/>
              </a:ext>
            </a:extLst>
          </a:blip>
          <a:stretch>
            <a:fillRect/>
          </a:stretch>
        </p:blipFill>
        <p:spPr>
          <a:xfrm>
            <a:off x="3056709" y="777710"/>
            <a:ext cx="9135291" cy="6080290"/>
          </a:xfrm>
          <a:prstGeom prst="rect">
            <a:avLst/>
          </a:prstGeom>
          <a:blipFill>
            <a:blip r:embed="rId3"/>
            <a:stretch>
              <a:fillRect/>
            </a:stretch>
          </a:blipFill>
          <a:ln>
            <a:noFill/>
          </a:ln>
          <a:effectLst>
            <a:outerShdw blurRad="190500" algn="tl" rotWithShape="0">
              <a:srgbClr val="000000">
                <a:alpha val="70000"/>
              </a:srgbClr>
            </a:outerShdw>
          </a:effec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HVAC &amp; F.F works </a:t>
            </a:r>
          </a:p>
          <a:p>
            <a:r>
              <a:rPr lang="en-US" sz="2800" i="1" dirty="0"/>
              <a:t>With total value </a:t>
            </a:r>
          </a:p>
          <a:p>
            <a:r>
              <a:rPr lang="en-US" sz="2800" i="1" dirty="0"/>
              <a:t>5,000,000 EGP</a:t>
            </a:r>
            <a:endParaRPr lang="en-US" sz="2800" dirty="0"/>
          </a:p>
          <a:p>
            <a:pPr lvl="2"/>
            <a:endParaRPr lang="en-US" sz="2800" dirty="0"/>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dirty="0"/>
              <a:t>Police Horse riding club </a:t>
            </a:r>
            <a:endParaRPr lang="en-US" sz="24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spTree>
    <p:extLst>
      <p:ext uri="{BB962C8B-B14F-4D97-AF65-F5344CB8AC3E}">
        <p14:creationId xmlns:p14="http://schemas.microsoft.com/office/powerpoint/2010/main" val="1564580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t="-69000" b="-69000"/>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4115305" y="51230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Police horse club project</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914404" y="0"/>
            <a:ext cx="4326177" cy="2589343"/>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214566" y="2288332"/>
            <a:ext cx="3427251"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a:extLst>
              <a:ext uri="{28A0092B-C50C-407E-A947-70E740481C1C}">
                <a14:useLocalDpi xmlns:a14="http://schemas.microsoft.com/office/drawing/2010/main" val="0"/>
              </a:ext>
            </a:extLst>
          </a:blip>
          <a:stretch>
            <a:fillRect/>
          </a:stretch>
        </p:blipFill>
        <p:spPr>
          <a:xfrm>
            <a:off x="4650376" y="1191043"/>
            <a:ext cx="4326177" cy="3932005"/>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a:extLst>
              <a:ext uri="{28A0092B-C50C-407E-A947-70E740481C1C}">
                <a14:useLocalDpi xmlns:a14="http://schemas.microsoft.com/office/drawing/2010/main" val="0"/>
              </a:ext>
            </a:extLst>
          </a:blip>
          <a:stretch>
            <a:fillRect/>
          </a:stretch>
        </p:blipFill>
        <p:spPr>
          <a:xfrm>
            <a:off x="8311202" y="3597498"/>
            <a:ext cx="3880798" cy="3260501"/>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509760" y="1"/>
            <a:ext cx="2610853" cy="2560320"/>
          </a:xfrm>
          <a:prstGeom prst="rect">
            <a:avLst/>
          </a:prstGeom>
        </p:spPr>
      </p:pic>
    </p:spTree>
    <p:extLst>
      <p:ext uri="{BB962C8B-B14F-4D97-AF65-F5344CB8AC3E}">
        <p14:creationId xmlns:p14="http://schemas.microsoft.com/office/powerpoint/2010/main" val="2534939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t="-69000" b="-69000"/>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4115305" y="5123048"/>
            <a:ext cx="3722409" cy="1363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Police horse club project</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267097" y="0"/>
            <a:ext cx="3722409" cy="2589343"/>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0" y="2288332"/>
            <a:ext cx="4115305"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565558" y="1191043"/>
            <a:ext cx="3880797" cy="3932005"/>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028913" y="3597498"/>
            <a:ext cx="3163087" cy="3260501"/>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509760" y="1"/>
            <a:ext cx="2610853" cy="2560320"/>
          </a:xfrm>
          <a:prstGeom prst="rect">
            <a:avLst/>
          </a:prstGeom>
        </p:spPr>
      </p:pic>
    </p:spTree>
    <p:extLst>
      <p:ext uri="{BB962C8B-B14F-4D97-AF65-F5344CB8AC3E}">
        <p14:creationId xmlns:p14="http://schemas.microsoft.com/office/powerpoint/2010/main" val="494053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86F0BD-2574-4E77-9565-98D5E05D5DF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951922" y="787941"/>
            <a:ext cx="9240077" cy="6070060"/>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a:t>
            </a:r>
          </a:p>
          <a:p>
            <a:r>
              <a:rPr lang="en-US" sz="2800" i="1" dirty="0"/>
              <a:t>With total value </a:t>
            </a:r>
          </a:p>
          <a:p>
            <a:r>
              <a:rPr lang="en-US" sz="2800" i="1" dirty="0"/>
              <a:t>8,000,000 EGP </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ASPERO restaurant platform</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BEAA3E59-2F83-2F6A-230F-F50EF13580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857" t="14571" r="15523" b="42609"/>
          <a:stretch/>
        </p:blipFill>
        <p:spPr>
          <a:xfrm>
            <a:off x="590999" y="374331"/>
            <a:ext cx="1869826" cy="1905975"/>
          </a:xfrm>
          <a:prstGeom prst="ellipse">
            <a:avLst/>
          </a:prstGeom>
          <a:ln>
            <a:noFill/>
          </a:ln>
          <a:effectLst>
            <a:softEdge rad="112500"/>
          </a:effectLst>
        </p:spPr>
      </p:pic>
    </p:spTree>
    <p:extLst>
      <p:ext uri="{BB962C8B-B14F-4D97-AF65-F5344CB8AC3E}">
        <p14:creationId xmlns:p14="http://schemas.microsoft.com/office/powerpoint/2010/main" val="3496337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533"/>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C6ED2C-3444-4723-A952-AA01A65B266D}"/>
              </a:ext>
            </a:extLst>
          </p:cNvPr>
          <p:cNvSpPr/>
          <p:nvPr/>
        </p:nvSpPr>
        <p:spPr>
          <a:xfrm>
            <a:off x="3643443" y="1794637"/>
            <a:ext cx="8336522" cy="3251659"/>
          </a:xfrm>
          <a:prstGeom prst="rect">
            <a:avLst/>
          </a:prstGeom>
        </p:spPr>
        <p:txBody>
          <a:bodyPr wrap="square">
            <a:spAutoFit/>
          </a:bodyPr>
          <a:lstStyle/>
          <a:p>
            <a:pPr algn="ctr" fontAlgn="base">
              <a:lnSpc>
                <a:spcPct val="115000"/>
              </a:lnSpc>
            </a:pPr>
            <a:r>
              <a:rPr lang="en-US" sz="2000" b="1" i="1" dirty="0">
                <a:solidFill>
                  <a:srgbClr val="FF0000"/>
                </a:solidFill>
                <a:effectLst/>
                <a:latin typeface="Andalus" panose="02020603050405020304" pitchFamily="18" charset="-78"/>
                <a:ea typeface="Times New Roman" panose="02020603050405020304" pitchFamily="18" charset="0"/>
              </a:rPr>
              <a:t>Our goals</a:t>
            </a:r>
          </a:p>
          <a:p>
            <a:pPr algn="ctr" fontAlgn="base">
              <a:lnSpc>
                <a:spcPct val="115000"/>
              </a:lnSpc>
            </a:pPr>
            <a:endParaRPr lang="en-US" dirty="0">
              <a:solidFill>
                <a:srgbClr val="17365D"/>
              </a:solidFill>
              <a:latin typeface="Andalus" panose="02020603050405020304" pitchFamily="18" charset="-78"/>
              <a:ea typeface="Times New Roman" panose="02020603050405020304" pitchFamily="18" charset="0"/>
            </a:endParaRPr>
          </a:p>
          <a:p>
            <a:pPr fontAlgn="base"/>
            <a:r>
              <a:rPr lang="en-US" dirty="0">
                <a:solidFill>
                  <a:srgbClr val="17365D"/>
                </a:solidFill>
                <a:latin typeface="Andalus" panose="02020603050405020304" pitchFamily="18" charset="-78"/>
                <a:ea typeface="Times New Roman" panose="02020603050405020304" pitchFamily="18" charset="0"/>
              </a:rPr>
              <a:t>to provide both a superior customer experience and tremendous value for our customers; we are passionate about exceeding your expectations.</a:t>
            </a:r>
          </a:p>
          <a:p>
            <a:pPr fontAlgn="base">
              <a:lnSpc>
                <a:spcPct val="115000"/>
              </a:lnSpc>
            </a:pPr>
            <a:endParaRPr lang="en-US" sz="1400" dirty="0">
              <a:solidFill>
                <a:srgbClr val="17365D"/>
              </a:solidFill>
              <a:latin typeface="Andalus" panose="02020603050405020304" pitchFamily="18" charset="-78"/>
              <a:ea typeface="Times New Roman" panose="02020603050405020304" pitchFamily="18" charset="0"/>
            </a:endParaRPr>
          </a:p>
          <a:p>
            <a:pPr fontAlgn="base">
              <a:lnSpc>
                <a:spcPct val="115000"/>
              </a:lnSpc>
            </a:pPr>
            <a:endParaRPr lang="en-US" sz="1400" dirty="0">
              <a:effectLst/>
              <a:latin typeface="Times New Roman" panose="02020603050405020304" pitchFamily="18" charset="0"/>
              <a:ea typeface="Times New Roman" panose="02020603050405020304" pitchFamily="18" charset="0"/>
            </a:endParaRPr>
          </a:p>
          <a:p>
            <a:pPr algn="ctr" fontAlgn="base">
              <a:lnSpc>
                <a:spcPts val="1800"/>
              </a:lnSpc>
            </a:pPr>
            <a:r>
              <a:rPr lang="en-US" sz="2000" b="1" i="1" dirty="0">
                <a:solidFill>
                  <a:srgbClr val="FF0000"/>
                </a:solidFill>
                <a:effectLst/>
                <a:latin typeface="Andalus" panose="02020603050405020304" pitchFamily="18" charset="-78"/>
                <a:ea typeface="Times New Roman" panose="02020603050405020304" pitchFamily="18" charset="0"/>
              </a:rPr>
              <a:t>Our values</a:t>
            </a:r>
            <a:r>
              <a:rPr lang="en-US" sz="2000" dirty="0">
                <a:solidFill>
                  <a:srgbClr val="333333"/>
                </a:solidFill>
                <a:effectLst/>
                <a:latin typeface="Andalus" panose="02020603050405020304" pitchFamily="18" charset="-78"/>
                <a:ea typeface="Times New Roman" panose="02020603050405020304" pitchFamily="18" charset="0"/>
              </a:rPr>
              <a:t> </a:t>
            </a:r>
          </a:p>
          <a:p>
            <a:pPr algn="ctr" fontAlgn="base">
              <a:lnSpc>
                <a:spcPts val="1800"/>
              </a:lnSpc>
            </a:pPr>
            <a:endParaRPr lang="en-US" sz="2000" dirty="0">
              <a:solidFill>
                <a:srgbClr val="333333"/>
              </a:solidFill>
              <a:effectLst/>
              <a:latin typeface="Andalus" panose="02020603050405020304" pitchFamily="18" charset="-78"/>
              <a:ea typeface="Times New Roman" panose="02020603050405020304" pitchFamily="18" charset="0"/>
            </a:endParaRPr>
          </a:p>
          <a:p>
            <a:pPr fontAlgn="base"/>
            <a:r>
              <a:rPr lang="en-US" sz="2000" dirty="0">
                <a:solidFill>
                  <a:srgbClr val="333333"/>
                </a:solidFill>
                <a:effectLst/>
                <a:latin typeface="Andalus" panose="02020603050405020304" pitchFamily="18" charset="-78"/>
                <a:ea typeface="Times New Roman" panose="02020603050405020304" pitchFamily="18" charset="0"/>
              </a:rPr>
              <a:t>represent</a:t>
            </a:r>
            <a:r>
              <a:rPr lang="en-US" dirty="0">
                <a:solidFill>
                  <a:srgbClr val="17365D"/>
                </a:solidFill>
                <a:latin typeface="Andalus" panose="02020603050405020304" pitchFamily="18" charset="-78"/>
                <a:ea typeface="Times New Roman" panose="02020603050405020304" pitchFamily="18" charset="0"/>
              </a:rPr>
              <a:t> the culture of our staff and our dedication to the customer have made the word</a:t>
            </a:r>
            <a:r>
              <a:rPr lang="en-US" sz="2000" dirty="0">
                <a:solidFill>
                  <a:srgbClr val="17365D"/>
                </a:solidFill>
                <a:effectLst/>
                <a:latin typeface="Andalus" panose="02020603050405020304" pitchFamily="18" charset="-78"/>
                <a:ea typeface="Times New Roman" panose="02020603050405020304" pitchFamily="18" charset="0"/>
              </a:rPr>
              <a:t> </a:t>
            </a:r>
            <a:r>
              <a:rPr lang="en-US" sz="2000" b="1" i="1" dirty="0">
                <a:solidFill>
                  <a:srgbClr val="FF0000"/>
                </a:solidFill>
                <a:effectLst/>
                <a:latin typeface="Andalus" panose="02020603050405020304" pitchFamily="18" charset="-78"/>
                <a:ea typeface="Times New Roman" panose="02020603050405020304" pitchFamily="18" charset="0"/>
              </a:rPr>
              <a:t>SUMMIT</a:t>
            </a:r>
            <a:r>
              <a:rPr lang="en-US" sz="2000" i="1" dirty="0">
                <a:solidFill>
                  <a:srgbClr val="FF0000"/>
                </a:solidFill>
                <a:effectLst/>
                <a:latin typeface="Andalus" panose="02020603050405020304" pitchFamily="18" charset="-78"/>
                <a:ea typeface="Times New Roman" panose="02020603050405020304" pitchFamily="18" charset="0"/>
              </a:rPr>
              <a:t> </a:t>
            </a:r>
            <a:r>
              <a:rPr lang="en-US" sz="2000" dirty="0">
                <a:solidFill>
                  <a:srgbClr val="17365D"/>
                </a:solidFill>
                <a:effectLst/>
                <a:latin typeface="Andalus" panose="02020603050405020304" pitchFamily="18" charset="-78"/>
                <a:ea typeface="Times New Roman" panose="02020603050405020304" pitchFamily="18" charset="0"/>
              </a:rPr>
              <a:t>more</a:t>
            </a:r>
            <a:r>
              <a:rPr lang="en-US" dirty="0">
                <a:solidFill>
                  <a:srgbClr val="17365D"/>
                </a:solidFill>
                <a:latin typeface="Andalus" panose="02020603050405020304" pitchFamily="18" charset="-78"/>
                <a:ea typeface="Times New Roman" panose="02020603050405020304" pitchFamily="18" charset="0"/>
              </a:rPr>
              <a:t> than a company name – it has become symbol for a specific way of doing things: with quality, excellence, innovation, and teamwork.</a:t>
            </a:r>
            <a:endParaRPr lang="en-US" sz="1400" dirty="0">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1C252969-8305-4224-AE44-4F4F1C350F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4640" y="5564027"/>
            <a:ext cx="2702560" cy="972347"/>
          </a:xfrm>
          <a:prstGeom prst="rect">
            <a:avLst/>
          </a:prstGeom>
        </p:spPr>
      </p:pic>
      <p:sp>
        <p:nvSpPr>
          <p:cNvPr id="15" name="Rectangle 14">
            <a:extLst>
              <a:ext uri="{FF2B5EF4-FFF2-40B4-BE49-F238E27FC236}">
                <a16:creationId xmlns:a16="http://schemas.microsoft.com/office/drawing/2014/main" id="{614C430A-3B51-4E87-8AEB-61EEFC12E1D8}"/>
              </a:ext>
            </a:extLst>
          </p:cNvPr>
          <p:cNvSpPr/>
          <p:nvPr/>
        </p:nvSpPr>
        <p:spPr>
          <a:xfrm>
            <a:off x="212035" y="-949122"/>
            <a:ext cx="2951922" cy="8756243"/>
          </a:xfrm>
          <a:prstGeom prst="rect">
            <a:avLst/>
          </a:prstGeom>
          <a:noFill/>
        </p:spPr>
        <p:txBody>
          <a:bodyPr wrap="square" lIns="91440" tIns="45720" rIns="91440" bIns="45720">
            <a:spAutoFit/>
            <a:scene3d>
              <a:camera prst="perspectiveBelow"/>
              <a:lightRig rig="threePt" dir="t"/>
            </a:scene3d>
          </a:bodyPr>
          <a:lstStyle/>
          <a:p>
            <a:pPr algn="ctr"/>
            <a:r>
              <a:rPr lang="en-US" sz="56300" b="1" cap="none" spc="0" dirty="0">
                <a:ln w="0"/>
                <a:solidFill>
                  <a:srgbClr val="002060"/>
                </a:solidFill>
                <a:effectLst>
                  <a:outerShdw blurRad="38100" dist="19050" dir="2700000" algn="tl" rotWithShape="0">
                    <a:schemeClr val="dk1">
                      <a:alpha val="40000"/>
                    </a:schemeClr>
                  </a:outerShdw>
                </a:effectLst>
              </a:rPr>
              <a:t>S</a:t>
            </a:r>
          </a:p>
        </p:txBody>
      </p:sp>
      <p:pic>
        <p:nvPicPr>
          <p:cNvPr id="16" name="Picture 15">
            <a:extLst>
              <a:ext uri="{FF2B5EF4-FFF2-40B4-BE49-F238E27FC236}">
                <a16:creationId xmlns:a16="http://schemas.microsoft.com/office/drawing/2014/main" id="{9B05C06E-6B78-4559-A8B3-555DEAAFD89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064273" y="107441"/>
            <a:ext cx="1512331" cy="1458598"/>
          </a:xfrm>
          <a:prstGeom prst="rect">
            <a:avLst/>
          </a:prstGeom>
        </p:spPr>
      </p:pic>
    </p:spTree>
    <p:extLst>
      <p:ext uri="{BB962C8B-B14F-4D97-AF65-F5344CB8AC3E}">
        <p14:creationId xmlns:p14="http://schemas.microsoft.com/office/powerpoint/2010/main" val="359423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t="-17000" b="-17000"/>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23871D7-B36E-48CA-BEB2-D7CAD144615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645921" y="0"/>
            <a:ext cx="3331026" cy="3311359"/>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17566" y="2659129"/>
            <a:ext cx="3984170" cy="4198870"/>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565558" y="1704777"/>
            <a:ext cx="3880797" cy="3311359"/>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028913" y="3937619"/>
            <a:ext cx="3163087" cy="2920380"/>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509760" y="1"/>
            <a:ext cx="2610853" cy="2560320"/>
          </a:xfrm>
          <a:prstGeom prst="rect">
            <a:avLst/>
          </a:prstGeom>
        </p:spPr>
      </p:pic>
      <p:pic>
        <p:nvPicPr>
          <p:cNvPr id="2" name="Picture 1" descr="A picture containing text&#10;&#10;Description automatically generated">
            <a:extLst>
              <a:ext uri="{FF2B5EF4-FFF2-40B4-BE49-F238E27FC236}">
                <a16:creationId xmlns:a16="http://schemas.microsoft.com/office/drawing/2014/main" id="{B1E3561A-A046-C61D-AEA7-48245EBCFE9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857" t="14571" r="15523" b="42609"/>
          <a:stretch/>
        </p:blipFill>
        <p:spPr>
          <a:xfrm>
            <a:off x="5098775" y="5153223"/>
            <a:ext cx="2276060" cy="1704776"/>
          </a:xfrm>
          <a:prstGeom prst="ellipse">
            <a:avLst/>
          </a:prstGeom>
          <a:ln>
            <a:noFill/>
          </a:ln>
          <a:effectLst>
            <a:softEdge rad="112500"/>
          </a:effectLst>
        </p:spPr>
      </p:pic>
    </p:spTree>
    <p:extLst>
      <p:ext uri="{BB962C8B-B14F-4D97-AF65-F5344CB8AC3E}">
        <p14:creationId xmlns:p14="http://schemas.microsoft.com/office/powerpoint/2010/main" val="3916061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indoor&#10;&#10;Description automatically generated">
            <a:extLst>
              <a:ext uri="{FF2B5EF4-FFF2-40B4-BE49-F238E27FC236}">
                <a16:creationId xmlns:a16="http://schemas.microsoft.com/office/drawing/2014/main" id="{68C11665-8C1F-8C54-EB55-031D5FA63B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6072"/>
          <a:stretch/>
        </p:blipFill>
        <p:spPr>
          <a:xfrm>
            <a:off x="39756" y="910065"/>
            <a:ext cx="1520825" cy="2390775"/>
          </a:xfrm>
          <a:prstGeom prst="rect">
            <a:avLst/>
          </a:prstGeom>
        </p:spPr>
      </p:pic>
      <p:pic>
        <p:nvPicPr>
          <p:cNvPr id="5" name="Picture 4" descr="A body of water with buildings in the background&#10;&#10;Description automatically generated with medium confidence">
            <a:extLst>
              <a:ext uri="{FF2B5EF4-FFF2-40B4-BE49-F238E27FC236}">
                <a16:creationId xmlns:a16="http://schemas.microsoft.com/office/drawing/2014/main" id="{4BA33AB5-4654-5277-09D2-E844D1FC1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027" y="168965"/>
            <a:ext cx="7034819" cy="3393509"/>
          </a:xfrm>
          <a:prstGeom prst="rect">
            <a:avLst/>
          </a:prstGeom>
        </p:spPr>
      </p:pic>
      <p:pic>
        <p:nvPicPr>
          <p:cNvPr id="3" name="Picture 2">
            <a:extLst>
              <a:ext uri="{FF2B5EF4-FFF2-40B4-BE49-F238E27FC236}">
                <a16:creationId xmlns:a16="http://schemas.microsoft.com/office/drawing/2014/main" id="{4FDA2781-9B88-B40C-A960-D0AD19DD44F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441514" y="1963435"/>
            <a:ext cx="1849368" cy="1529384"/>
          </a:xfrm>
          <a:prstGeom prst="rect">
            <a:avLst/>
          </a:prstGeom>
        </p:spPr>
      </p:pic>
      <p:pic>
        <p:nvPicPr>
          <p:cNvPr id="11" name="Picture 10" descr="A couple of sinks in a bathroom&#10;&#10;Description automatically generated with medium confidence">
            <a:extLst>
              <a:ext uri="{FF2B5EF4-FFF2-40B4-BE49-F238E27FC236}">
                <a16:creationId xmlns:a16="http://schemas.microsoft.com/office/drawing/2014/main" id="{034051C0-F153-7CE2-9744-60140FBF27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08553" y="250867"/>
            <a:ext cx="3011605" cy="1630017"/>
          </a:xfrm>
          <a:prstGeom prst="rect">
            <a:avLst/>
          </a:prstGeom>
        </p:spPr>
      </p:pic>
      <p:pic>
        <p:nvPicPr>
          <p:cNvPr id="15" name="Picture 14" descr="A picture containing text, indoor, ceiling, steel&#10;&#10;Description automatically generated">
            <a:extLst>
              <a:ext uri="{FF2B5EF4-FFF2-40B4-BE49-F238E27FC236}">
                <a16:creationId xmlns:a16="http://schemas.microsoft.com/office/drawing/2014/main" id="{54F6DCF4-75E7-3572-5E31-355C2F2DD5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238" y="3759200"/>
            <a:ext cx="1392238" cy="2640013"/>
          </a:xfrm>
          <a:prstGeom prst="rect">
            <a:avLst/>
          </a:prstGeom>
        </p:spPr>
      </p:pic>
      <p:pic>
        <p:nvPicPr>
          <p:cNvPr id="13" name="Picture 12" descr="A picture containing indoor, bathroom&#10;&#10;Description automatically generated">
            <a:extLst>
              <a:ext uri="{FF2B5EF4-FFF2-40B4-BE49-F238E27FC236}">
                <a16:creationId xmlns:a16="http://schemas.microsoft.com/office/drawing/2014/main" id="{2D5B142D-2EC8-00D6-B764-4F657C2F49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8675" y="3759200"/>
            <a:ext cx="1384300" cy="2640013"/>
          </a:xfrm>
          <a:prstGeom prst="rect">
            <a:avLst/>
          </a:prstGeom>
        </p:spPr>
      </p:pic>
      <p:pic>
        <p:nvPicPr>
          <p:cNvPr id="2" name="Picture 1" descr="A picture containing text&#10;&#10;Description automatically generated">
            <a:extLst>
              <a:ext uri="{FF2B5EF4-FFF2-40B4-BE49-F238E27FC236}">
                <a16:creationId xmlns:a16="http://schemas.microsoft.com/office/drawing/2014/main" id="{B1E3561A-A046-C61D-AEA7-48245EBCFE9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8958" b="41928"/>
          <a:stretch/>
        </p:blipFill>
        <p:spPr>
          <a:xfrm>
            <a:off x="3557588" y="3759200"/>
            <a:ext cx="3059113" cy="2640013"/>
          </a:xfrm>
          <a:custGeom>
            <a:avLst/>
            <a:gdLst/>
            <a:ahLst/>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pic>
        <p:nvPicPr>
          <p:cNvPr id="7" name="Picture 6">
            <a:extLst>
              <a:ext uri="{FF2B5EF4-FFF2-40B4-BE49-F238E27FC236}">
                <a16:creationId xmlns:a16="http://schemas.microsoft.com/office/drawing/2014/main" id="{F763C546-CC55-C164-9648-7EDA78D28E4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76052" y="4021262"/>
            <a:ext cx="4384123" cy="2377951"/>
          </a:xfrm>
          <a:prstGeom prst="rect">
            <a:avLst/>
          </a:prstGeom>
        </p:spPr>
      </p:pic>
    </p:spTree>
    <p:extLst>
      <p:ext uri="{BB962C8B-B14F-4D97-AF65-F5344CB8AC3E}">
        <p14:creationId xmlns:p14="http://schemas.microsoft.com/office/powerpoint/2010/main" val="389857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everal&#10;&#10;Description automatically generated">
            <a:extLst>
              <a:ext uri="{FF2B5EF4-FFF2-40B4-BE49-F238E27FC236}">
                <a16:creationId xmlns:a16="http://schemas.microsoft.com/office/drawing/2014/main" id="{3137C2C7-C272-2B7B-D05B-06A0D6DA0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374" y="777710"/>
            <a:ext cx="5227981" cy="6090520"/>
          </a:xfrm>
          <a:prstGeom prst="rect">
            <a:avLst/>
          </a:prstGeom>
        </p:spPr>
      </p:pic>
      <p:pic>
        <p:nvPicPr>
          <p:cNvPr id="7" name="Picture 6">
            <a:extLst>
              <a:ext uri="{FF2B5EF4-FFF2-40B4-BE49-F238E27FC236}">
                <a16:creationId xmlns:a16="http://schemas.microsoft.com/office/drawing/2014/main" id="{3286F0BD-2574-4E77-9565-98D5E05D5DF9}"/>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8269356" y="777710"/>
            <a:ext cx="3922643" cy="6080290"/>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DEL SOL Cafe</a:t>
            </a:r>
            <a:endParaRPr lang="en-US" sz="24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3" name="Picture 2" descr="Logo&#10;&#10;Description automatically generated">
            <a:extLst>
              <a:ext uri="{FF2B5EF4-FFF2-40B4-BE49-F238E27FC236}">
                <a16:creationId xmlns:a16="http://schemas.microsoft.com/office/drawing/2014/main" id="{0F6EAC17-673C-66EE-0430-3A22298C6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61" y="340388"/>
            <a:ext cx="2047661" cy="2047661"/>
          </a:xfrm>
          <a:prstGeom prst="rect">
            <a:avLst/>
          </a:prstGeom>
        </p:spPr>
      </p:pic>
    </p:spTree>
    <p:extLst>
      <p:ext uri="{BB962C8B-B14F-4D97-AF65-F5344CB8AC3E}">
        <p14:creationId xmlns:p14="http://schemas.microsoft.com/office/powerpoint/2010/main" val="283182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p:nvPr/>
        </p:nvSpPr>
        <p:spPr>
          <a:xfrm>
            <a:off x="0" y="0"/>
            <a:ext cx="4770783"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i="1" dirty="0"/>
              <a:t>Supply and install </a:t>
            </a:r>
          </a:p>
          <a:p>
            <a:r>
              <a:rPr lang="en-US" sz="2600" i="1" dirty="0"/>
              <a:t>all MEP works</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DEL SOL Cafe</a:t>
            </a:r>
            <a:endParaRPr lang="en-US" sz="24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3" name="Picture 2" descr="Logo&#10;&#10;Description automatically generated">
            <a:extLst>
              <a:ext uri="{FF2B5EF4-FFF2-40B4-BE49-F238E27FC236}">
                <a16:creationId xmlns:a16="http://schemas.microsoft.com/office/drawing/2014/main" id="{0F6EAC17-673C-66EE-0430-3A22298C6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69" y="250876"/>
            <a:ext cx="2047661" cy="2047661"/>
          </a:xfrm>
          <a:prstGeom prst="rect">
            <a:avLst/>
          </a:prstGeom>
        </p:spPr>
      </p:pic>
      <p:pic>
        <p:nvPicPr>
          <p:cNvPr id="5" name="Picture 4" descr="A picture containing floor, indoor, building&#10;&#10;Description automatically generated">
            <a:extLst>
              <a:ext uri="{FF2B5EF4-FFF2-40B4-BE49-F238E27FC236}">
                <a16:creationId xmlns:a16="http://schemas.microsoft.com/office/drawing/2014/main" id="{B7F3801A-96F9-F742-182D-465374960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669" y="759941"/>
            <a:ext cx="4794227" cy="3595670"/>
          </a:xfrm>
          <a:prstGeom prst="ellipse">
            <a:avLst/>
          </a:prstGeom>
          <a:ln>
            <a:noFill/>
          </a:ln>
          <a:effectLst>
            <a:softEdge rad="112500"/>
          </a:effectLst>
        </p:spPr>
      </p:pic>
      <p:pic>
        <p:nvPicPr>
          <p:cNvPr id="11" name="Picture 10" descr="A picture containing building, outdoor, sky, ground&#10;&#10;Description automatically generated">
            <a:extLst>
              <a:ext uri="{FF2B5EF4-FFF2-40B4-BE49-F238E27FC236}">
                <a16:creationId xmlns:a16="http://schemas.microsoft.com/office/drawing/2014/main" id="{3A028CCF-FA61-BF81-8213-2F8C73434D1F}"/>
              </a:ext>
            </a:extLst>
          </p:cNvPr>
          <p:cNvPicPr>
            <a:picLocks noChangeAspect="1"/>
          </p:cNvPicPr>
          <p:nvPr/>
        </p:nvPicPr>
        <p:blipFill rotWithShape="1">
          <a:blip r:embed="rId5">
            <a:extLst>
              <a:ext uri="{28A0092B-C50C-407E-A947-70E740481C1C}">
                <a14:useLocalDpi xmlns:a14="http://schemas.microsoft.com/office/drawing/2010/main" val="0"/>
              </a:ext>
            </a:extLst>
          </a:blip>
          <a:srcRect l="31128" r="31385" b="37815"/>
          <a:stretch/>
        </p:blipFill>
        <p:spPr>
          <a:xfrm>
            <a:off x="8307234" y="616481"/>
            <a:ext cx="3856382" cy="3601278"/>
          </a:xfrm>
          <a:prstGeom prst="ellipse">
            <a:avLst/>
          </a:prstGeom>
          <a:ln>
            <a:noFill/>
          </a:ln>
          <a:effectLst>
            <a:softEdge rad="112500"/>
          </a:effectLst>
        </p:spPr>
      </p:pic>
      <p:pic>
        <p:nvPicPr>
          <p:cNvPr id="13" name="Picture 12" descr="A chandelier from a ceiling&#10;&#10;Description automatically generated with medium confidence">
            <a:extLst>
              <a:ext uri="{FF2B5EF4-FFF2-40B4-BE49-F238E27FC236}">
                <a16:creationId xmlns:a16="http://schemas.microsoft.com/office/drawing/2014/main" id="{3D167620-7599-E824-3B26-78A952F8AF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817" y="2981739"/>
            <a:ext cx="5581853" cy="3862366"/>
          </a:xfrm>
          <a:prstGeom prst="ellipse">
            <a:avLst/>
          </a:prstGeom>
          <a:ln>
            <a:noFill/>
          </a:ln>
          <a:effectLst>
            <a:softEdge rad="112500"/>
          </a:effectLst>
        </p:spPr>
      </p:pic>
    </p:spTree>
    <p:extLst>
      <p:ext uri="{BB962C8B-B14F-4D97-AF65-F5344CB8AC3E}">
        <p14:creationId xmlns:p14="http://schemas.microsoft.com/office/powerpoint/2010/main" val="409699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1E53B3-2D84-491D-A862-9F5E07F86E7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069770" y="787940"/>
            <a:ext cx="9122229" cy="6080290"/>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HVAC works for </a:t>
            </a:r>
          </a:p>
          <a:p>
            <a:r>
              <a:rPr lang="en-US" sz="2800" i="1" dirty="0"/>
              <a:t>all school</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Smart international school in </a:t>
            </a:r>
            <a:r>
              <a:rPr lang="en-US" sz="2400" b="1" i="1" u="sng" dirty="0" err="1"/>
              <a:t>october</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spTree>
    <p:extLst>
      <p:ext uri="{BB962C8B-B14F-4D97-AF65-F5344CB8AC3E}">
        <p14:creationId xmlns:p14="http://schemas.microsoft.com/office/powerpoint/2010/main" val="674290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t="-17000" b="-17000"/>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2616F3B-E223-4227-A2CC-B69E019E107A}"/>
              </a:ext>
            </a:extLst>
          </p:cNvPr>
          <p:cNvSpPr/>
          <p:nvPr/>
        </p:nvSpPr>
        <p:spPr>
          <a:xfrm>
            <a:off x="4115305" y="5123048"/>
            <a:ext cx="3722409" cy="1734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lnSpcReduction="10000"/>
          </a:bodyPr>
          <a:lstStyle/>
          <a:p>
            <a:pPr indent="-228600" algn="ctr">
              <a:lnSpc>
                <a:spcPct val="90000"/>
              </a:lnSpc>
              <a:spcBef>
                <a:spcPct val="0"/>
              </a:spcBef>
              <a:spcAft>
                <a:spcPts val="600"/>
              </a:spcAft>
            </a:pPr>
            <a:r>
              <a:rPr lang="en-US" sz="2800" b="1" i="1" u="sng" kern="1200" dirty="0">
                <a:solidFill>
                  <a:schemeClr val="tx1"/>
                </a:solidFill>
                <a:latin typeface="+mj-lt"/>
                <a:ea typeface="+mj-ea"/>
                <a:cs typeface="+mj-cs"/>
              </a:rPr>
              <a:t>Smart International school</a:t>
            </a:r>
            <a:endParaRPr lang="en-US" sz="2800" kern="1200" dirty="0">
              <a:solidFill>
                <a:schemeClr val="tx1"/>
              </a:solidFill>
              <a:latin typeface="+mj-lt"/>
              <a:ea typeface="+mj-ea"/>
              <a:cs typeface="+mj-cs"/>
            </a:endParaRPr>
          </a:p>
        </p:txBody>
      </p:sp>
      <p:pic>
        <p:nvPicPr>
          <p:cNvPr id="20" name="Picture 19">
            <a:extLst>
              <a:ext uri="{FF2B5EF4-FFF2-40B4-BE49-F238E27FC236}">
                <a16:creationId xmlns:a16="http://schemas.microsoft.com/office/drawing/2014/main" id="{F23871D7-B36E-48CA-BEB2-D7CAD1446152}"/>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084217" y="1"/>
            <a:ext cx="3892730" cy="290481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315" name="Picture 314">
            <a:extLst>
              <a:ext uri="{FF2B5EF4-FFF2-40B4-BE49-F238E27FC236}">
                <a16:creationId xmlns:a16="http://schemas.microsoft.com/office/drawing/2014/main" id="{3D9EDE02-70BA-40C3-AE0C-9A7D34423C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17566" y="3264500"/>
            <a:ext cx="3984170" cy="3593500"/>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p:spPr>
      </p:pic>
      <p:pic>
        <p:nvPicPr>
          <p:cNvPr id="18" name="Picture 17">
            <a:extLst>
              <a:ext uri="{FF2B5EF4-FFF2-40B4-BE49-F238E27FC236}">
                <a16:creationId xmlns:a16="http://schemas.microsoft.com/office/drawing/2014/main" id="{02C0BF00-8A65-468A-97E7-D6633D3953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107577" y="1704777"/>
            <a:ext cx="3095897" cy="3311359"/>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9" name="Picture 18">
            <a:extLst>
              <a:ext uri="{FF2B5EF4-FFF2-40B4-BE49-F238E27FC236}">
                <a16:creationId xmlns:a16="http://schemas.microsoft.com/office/drawing/2014/main" id="{2C9CF954-43C2-462E-B94A-19039B40674C}"/>
              </a:ext>
            </a:extLst>
          </p:cNvPr>
          <p:cNvPicPr/>
          <p:nvPr/>
        </p:nvPicPr>
        <p:blipFill>
          <a:blip r:embed="rId6">
            <a:extLst>
              <a:ext uri="{28A0092B-C50C-407E-A947-70E740481C1C}">
                <a14:useLocalDpi xmlns:a14="http://schemas.microsoft.com/office/drawing/2010/main" val="0"/>
              </a:ext>
            </a:extLst>
          </a:blip>
          <a:stretch>
            <a:fillRect/>
          </a:stretch>
        </p:blipFill>
        <p:spPr>
          <a:xfrm>
            <a:off x="8647611" y="3311360"/>
            <a:ext cx="3544389" cy="3546640"/>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321" name="Picture 320">
            <a:extLst>
              <a:ext uri="{FF2B5EF4-FFF2-40B4-BE49-F238E27FC236}">
                <a16:creationId xmlns:a16="http://schemas.microsoft.com/office/drawing/2014/main" id="{3AD7A3CF-037C-4C23-A470-C9BCAEE98C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509760" y="1"/>
            <a:ext cx="2610853" cy="2560320"/>
          </a:xfrm>
          <a:prstGeom prst="rect">
            <a:avLst/>
          </a:prstGeom>
        </p:spPr>
      </p:pic>
    </p:spTree>
    <p:extLst>
      <p:ext uri="{BB962C8B-B14F-4D97-AF65-F5344CB8AC3E}">
        <p14:creationId xmlns:p14="http://schemas.microsoft.com/office/powerpoint/2010/main" val="3834403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1E53B3-2D84-491D-A862-9F5E07F86E7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095898" y="787940"/>
            <a:ext cx="9096102" cy="6080290"/>
          </a:xfrm>
          <a:prstGeom prst="rect">
            <a:avLst/>
          </a:prstGeom>
          <a:ln>
            <a:noFill/>
          </a:ln>
          <a:extLst>
            <a:ext uri="{53640926-AAD7-44D8-BBD7-CCE9431645EC}">
              <a14:shadowObscured xmlns:a14="http://schemas.microsoft.com/office/drawing/2010/main"/>
            </a:ext>
          </a:extLst>
        </p:spPr>
      </p:pic>
      <p:sp>
        <p:nvSpPr>
          <p:cNvPr id="9" name="Rectangle 1"/>
          <p:cNvSpPr/>
          <p:nvPr/>
        </p:nvSpPr>
        <p:spPr>
          <a:xfrm>
            <a:off x="0" y="0"/>
            <a:ext cx="6395691" cy="6858000"/>
          </a:xfrm>
          <a:custGeom>
            <a:avLst/>
            <a:gdLst>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363855"/>
              <a:gd name="connsiteY0" fmla="*/ 0 h 6838544"/>
              <a:gd name="connsiteX1" fmla="*/ 6363855 w 6363855"/>
              <a:gd name="connsiteY1" fmla="*/ 0 h 6838544"/>
              <a:gd name="connsiteX2" fmla="*/ 6363855 w 6363855"/>
              <a:gd name="connsiteY2" fmla="*/ 6838544 h 6838544"/>
              <a:gd name="connsiteX3" fmla="*/ 0 w 6363855"/>
              <a:gd name="connsiteY3" fmla="*/ 6838544 h 6838544"/>
              <a:gd name="connsiteX4" fmla="*/ 0 w 6363855"/>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38544 h 6838544"/>
              <a:gd name="connsiteX3" fmla="*/ 0 w 6576291"/>
              <a:gd name="connsiteY3" fmla="*/ 6838544 h 6838544"/>
              <a:gd name="connsiteX4" fmla="*/ 0 w 6576291"/>
              <a:gd name="connsiteY4" fmla="*/ 0 h 6838544"/>
              <a:gd name="connsiteX0" fmla="*/ 0 w 6576291"/>
              <a:gd name="connsiteY0" fmla="*/ 0 h 6838544"/>
              <a:gd name="connsiteX1" fmla="*/ 6576291 w 6576291"/>
              <a:gd name="connsiteY1" fmla="*/ 0 h 6838544"/>
              <a:gd name="connsiteX2" fmla="*/ 6363855 w 6576291"/>
              <a:gd name="connsiteY2" fmla="*/ 6810835 h 6838544"/>
              <a:gd name="connsiteX3" fmla="*/ 0 w 6576291"/>
              <a:gd name="connsiteY3" fmla="*/ 6838544 h 6838544"/>
              <a:gd name="connsiteX4" fmla="*/ 0 w 6576291"/>
              <a:gd name="connsiteY4" fmla="*/ 0 h 6838544"/>
              <a:gd name="connsiteX0" fmla="*/ 0 w 6609417"/>
              <a:gd name="connsiteY0" fmla="*/ 0 h 6838544"/>
              <a:gd name="connsiteX1" fmla="*/ 6576291 w 6609417"/>
              <a:gd name="connsiteY1" fmla="*/ 0 h 6838544"/>
              <a:gd name="connsiteX2" fmla="*/ 6363855 w 6609417"/>
              <a:gd name="connsiteY2" fmla="*/ 6810835 h 6838544"/>
              <a:gd name="connsiteX3" fmla="*/ 0 w 6609417"/>
              <a:gd name="connsiteY3" fmla="*/ 6838544 h 6838544"/>
              <a:gd name="connsiteX4" fmla="*/ 0 w 6609417"/>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50475"/>
              <a:gd name="connsiteY0" fmla="*/ 0 h 6838544"/>
              <a:gd name="connsiteX1" fmla="*/ 6576291 w 6650475"/>
              <a:gd name="connsiteY1" fmla="*/ 0 h 6838544"/>
              <a:gd name="connsiteX2" fmla="*/ 5615710 w 6650475"/>
              <a:gd name="connsiteY2" fmla="*/ 6838544 h 6838544"/>
              <a:gd name="connsiteX3" fmla="*/ 0 w 6650475"/>
              <a:gd name="connsiteY3" fmla="*/ 6838544 h 6838544"/>
              <a:gd name="connsiteX4" fmla="*/ 0 w 6650475"/>
              <a:gd name="connsiteY4" fmla="*/ 0 h 6838544"/>
              <a:gd name="connsiteX0" fmla="*/ 0 w 6576291"/>
              <a:gd name="connsiteY0" fmla="*/ 0 h 6838544"/>
              <a:gd name="connsiteX1" fmla="*/ 6576291 w 6576291"/>
              <a:gd name="connsiteY1" fmla="*/ 0 h 6838544"/>
              <a:gd name="connsiteX2" fmla="*/ 5615710 w 6576291"/>
              <a:gd name="connsiteY2" fmla="*/ 6838544 h 6838544"/>
              <a:gd name="connsiteX3" fmla="*/ 0 w 6576291"/>
              <a:gd name="connsiteY3" fmla="*/ 6838544 h 6838544"/>
              <a:gd name="connsiteX4" fmla="*/ 0 w 6576291"/>
              <a:gd name="connsiteY4" fmla="*/ 0 h 6838544"/>
              <a:gd name="connsiteX0" fmla="*/ 0 w 6610721"/>
              <a:gd name="connsiteY0" fmla="*/ 0 h 6838544"/>
              <a:gd name="connsiteX1" fmla="*/ 6610721 w 6610721"/>
              <a:gd name="connsiteY1" fmla="*/ 0 h 6838544"/>
              <a:gd name="connsiteX2" fmla="*/ 5615710 w 6610721"/>
              <a:gd name="connsiteY2" fmla="*/ 6838544 h 6838544"/>
              <a:gd name="connsiteX3" fmla="*/ 0 w 6610721"/>
              <a:gd name="connsiteY3" fmla="*/ 6838544 h 6838544"/>
              <a:gd name="connsiteX4" fmla="*/ 0 w 6610721"/>
              <a:gd name="connsiteY4" fmla="*/ 0 h 6838544"/>
              <a:gd name="connsiteX0" fmla="*/ 0 w 8427000"/>
              <a:gd name="connsiteY0" fmla="*/ 0 h 6838544"/>
              <a:gd name="connsiteX1" fmla="*/ 8427000 w 8427000"/>
              <a:gd name="connsiteY1" fmla="*/ 9237 h 6838544"/>
              <a:gd name="connsiteX2" fmla="*/ 5615710 w 8427000"/>
              <a:gd name="connsiteY2" fmla="*/ 6838544 h 6838544"/>
              <a:gd name="connsiteX3" fmla="*/ 0 w 8427000"/>
              <a:gd name="connsiteY3" fmla="*/ 6838544 h 6838544"/>
              <a:gd name="connsiteX4" fmla="*/ 0 w 8427000"/>
              <a:gd name="connsiteY4" fmla="*/ 0 h 6838544"/>
              <a:gd name="connsiteX0" fmla="*/ 0 w 9569371"/>
              <a:gd name="connsiteY0" fmla="*/ 0 h 6838544"/>
              <a:gd name="connsiteX1" fmla="*/ 8427000 w 9569371"/>
              <a:gd name="connsiteY1" fmla="*/ 9237 h 6838544"/>
              <a:gd name="connsiteX2" fmla="*/ 5615710 w 9569371"/>
              <a:gd name="connsiteY2" fmla="*/ 6838544 h 6838544"/>
              <a:gd name="connsiteX3" fmla="*/ 0 w 9569371"/>
              <a:gd name="connsiteY3" fmla="*/ 6838544 h 6838544"/>
              <a:gd name="connsiteX4" fmla="*/ 0 w 9569371"/>
              <a:gd name="connsiteY4" fmla="*/ 0 h 6838544"/>
              <a:gd name="connsiteX0" fmla="*/ 0 w 9469839"/>
              <a:gd name="connsiteY0" fmla="*/ 0 h 6857017"/>
              <a:gd name="connsiteX1" fmla="*/ 8427000 w 9469839"/>
              <a:gd name="connsiteY1" fmla="*/ 9237 h 6857017"/>
              <a:gd name="connsiteX2" fmla="*/ 5108221 w 9469839"/>
              <a:gd name="connsiteY2" fmla="*/ 6857017 h 6857017"/>
              <a:gd name="connsiteX3" fmla="*/ 0 w 9469839"/>
              <a:gd name="connsiteY3" fmla="*/ 6838544 h 6857017"/>
              <a:gd name="connsiteX4" fmla="*/ 0 w 9469839"/>
              <a:gd name="connsiteY4" fmla="*/ 0 h 6857017"/>
              <a:gd name="connsiteX0" fmla="*/ 0 w 9358535"/>
              <a:gd name="connsiteY0" fmla="*/ 0 h 6857017"/>
              <a:gd name="connsiteX1" fmla="*/ 8427000 w 9358535"/>
              <a:gd name="connsiteY1" fmla="*/ 9237 h 6857017"/>
              <a:gd name="connsiteX2" fmla="*/ 4427117 w 9358535"/>
              <a:gd name="connsiteY2" fmla="*/ 6857017 h 6857017"/>
              <a:gd name="connsiteX3" fmla="*/ 0 w 9358535"/>
              <a:gd name="connsiteY3" fmla="*/ 6838544 h 6857017"/>
              <a:gd name="connsiteX4" fmla="*/ 0 w 9358535"/>
              <a:gd name="connsiteY4" fmla="*/ 0 h 6857017"/>
              <a:gd name="connsiteX0" fmla="*/ 0 w 9326141"/>
              <a:gd name="connsiteY0" fmla="*/ 0 h 6866253"/>
              <a:gd name="connsiteX1" fmla="*/ 8427000 w 9326141"/>
              <a:gd name="connsiteY1" fmla="*/ 9237 h 6866253"/>
              <a:gd name="connsiteX2" fmla="*/ 4200082 w 9326141"/>
              <a:gd name="connsiteY2" fmla="*/ 6866253 h 6866253"/>
              <a:gd name="connsiteX3" fmla="*/ 0 w 9326141"/>
              <a:gd name="connsiteY3" fmla="*/ 6838544 h 6866253"/>
              <a:gd name="connsiteX4" fmla="*/ 0 w 9326141"/>
              <a:gd name="connsiteY4" fmla="*/ 0 h 6866253"/>
              <a:gd name="connsiteX0" fmla="*/ 0 w 9355344"/>
              <a:gd name="connsiteY0" fmla="*/ 0 h 6866253"/>
              <a:gd name="connsiteX1" fmla="*/ 8427000 w 9355344"/>
              <a:gd name="connsiteY1" fmla="*/ 9237 h 6866253"/>
              <a:gd name="connsiteX2" fmla="*/ 4200082 w 9355344"/>
              <a:gd name="connsiteY2" fmla="*/ 6866253 h 6866253"/>
              <a:gd name="connsiteX3" fmla="*/ 0 w 9355344"/>
              <a:gd name="connsiteY3" fmla="*/ 6838544 h 6866253"/>
              <a:gd name="connsiteX4" fmla="*/ 0 w 9355344"/>
              <a:gd name="connsiteY4" fmla="*/ 0 h 6866253"/>
              <a:gd name="connsiteX0" fmla="*/ 0 w 9585132"/>
              <a:gd name="connsiteY0" fmla="*/ 0 h 6866253"/>
              <a:gd name="connsiteX1" fmla="*/ 8427000 w 9585132"/>
              <a:gd name="connsiteY1" fmla="*/ 9237 h 6866253"/>
              <a:gd name="connsiteX2" fmla="*/ 4200082 w 9585132"/>
              <a:gd name="connsiteY2" fmla="*/ 6866253 h 6866253"/>
              <a:gd name="connsiteX3" fmla="*/ 0 w 9585132"/>
              <a:gd name="connsiteY3" fmla="*/ 6838544 h 6866253"/>
              <a:gd name="connsiteX4" fmla="*/ 0 w 9585132"/>
              <a:gd name="connsiteY4" fmla="*/ 0 h 6866253"/>
              <a:gd name="connsiteX0" fmla="*/ 0 w 9698389"/>
              <a:gd name="connsiteY0" fmla="*/ 0 h 6866253"/>
              <a:gd name="connsiteX1" fmla="*/ 8427000 w 9698389"/>
              <a:gd name="connsiteY1" fmla="*/ 9237 h 6866253"/>
              <a:gd name="connsiteX2" fmla="*/ 4200082 w 9698389"/>
              <a:gd name="connsiteY2" fmla="*/ 6866253 h 6866253"/>
              <a:gd name="connsiteX3" fmla="*/ 0 w 9698389"/>
              <a:gd name="connsiteY3" fmla="*/ 6838544 h 6866253"/>
              <a:gd name="connsiteX4" fmla="*/ 0 w 9698389"/>
              <a:gd name="connsiteY4" fmla="*/ 0 h 6866253"/>
              <a:gd name="connsiteX0" fmla="*/ 0 w 12209837"/>
              <a:gd name="connsiteY0" fmla="*/ 0 h 6866253"/>
              <a:gd name="connsiteX1" fmla="*/ 11283868 w 12209837"/>
              <a:gd name="connsiteY1" fmla="*/ 18977 h 6866253"/>
              <a:gd name="connsiteX2" fmla="*/ 4200082 w 12209837"/>
              <a:gd name="connsiteY2" fmla="*/ 6866253 h 6866253"/>
              <a:gd name="connsiteX3" fmla="*/ 0 w 12209837"/>
              <a:gd name="connsiteY3" fmla="*/ 6838544 h 6866253"/>
              <a:gd name="connsiteX4" fmla="*/ 0 w 12209837"/>
              <a:gd name="connsiteY4" fmla="*/ 0 h 6866253"/>
              <a:gd name="connsiteX0" fmla="*/ 0 w 11283868"/>
              <a:gd name="connsiteY0" fmla="*/ 0 h 6866253"/>
              <a:gd name="connsiteX1" fmla="*/ 11283868 w 11283868"/>
              <a:gd name="connsiteY1" fmla="*/ 18977 h 6866253"/>
              <a:gd name="connsiteX2" fmla="*/ 4200082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83868"/>
              <a:gd name="connsiteY0" fmla="*/ 0 h 6866253"/>
              <a:gd name="connsiteX1" fmla="*/ 11283868 w 11283868"/>
              <a:gd name="connsiteY1" fmla="*/ 18977 h 6866253"/>
              <a:gd name="connsiteX2" fmla="*/ 4200083 w 11283868"/>
              <a:gd name="connsiteY2" fmla="*/ 6866253 h 6866253"/>
              <a:gd name="connsiteX3" fmla="*/ 0 w 11283868"/>
              <a:gd name="connsiteY3" fmla="*/ 6838544 h 6866253"/>
              <a:gd name="connsiteX4" fmla="*/ 0 w 11283868"/>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66253"/>
              <a:gd name="connsiteX1" fmla="*/ 11245606 w 11245606"/>
              <a:gd name="connsiteY1" fmla="*/ 18977 h 6866253"/>
              <a:gd name="connsiteX2" fmla="*/ 4200083 w 11245606"/>
              <a:gd name="connsiteY2" fmla="*/ 6866253 h 6866253"/>
              <a:gd name="connsiteX3" fmla="*/ 0 w 11245606"/>
              <a:gd name="connsiteY3" fmla="*/ 6838544 h 6866253"/>
              <a:gd name="connsiteX4" fmla="*/ 0 w 11245606"/>
              <a:gd name="connsiteY4" fmla="*/ 0 h 6866253"/>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1245606"/>
              <a:gd name="connsiteY0" fmla="*/ 0 h 6885731"/>
              <a:gd name="connsiteX1" fmla="*/ 11245606 w 11245606"/>
              <a:gd name="connsiteY1" fmla="*/ 18977 h 6885731"/>
              <a:gd name="connsiteX2" fmla="*/ 4710238 w 11245606"/>
              <a:gd name="connsiteY2" fmla="*/ 6885731 h 6885731"/>
              <a:gd name="connsiteX3" fmla="*/ 0 w 11245606"/>
              <a:gd name="connsiteY3" fmla="*/ 6838544 h 6885731"/>
              <a:gd name="connsiteX4" fmla="*/ 0 w 11245606"/>
              <a:gd name="connsiteY4" fmla="*/ 0 h 6885731"/>
              <a:gd name="connsiteX0" fmla="*/ 0 w 10403851"/>
              <a:gd name="connsiteY0" fmla="*/ 0 h 6885731"/>
              <a:gd name="connsiteX1" fmla="*/ 10403851 w 10403851"/>
              <a:gd name="connsiteY1" fmla="*/ 28716 h 6885731"/>
              <a:gd name="connsiteX2" fmla="*/ 4710238 w 10403851"/>
              <a:gd name="connsiteY2" fmla="*/ 6885731 h 6885731"/>
              <a:gd name="connsiteX3" fmla="*/ 0 w 10403851"/>
              <a:gd name="connsiteY3" fmla="*/ 6838544 h 6885731"/>
              <a:gd name="connsiteX4" fmla="*/ 0 w 10403851"/>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0 h 6885731"/>
              <a:gd name="connsiteX1" fmla="*/ 9931958 w 9931958"/>
              <a:gd name="connsiteY1" fmla="*/ 28716 h 6885731"/>
              <a:gd name="connsiteX2" fmla="*/ 4710238 w 9931958"/>
              <a:gd name="connsiteY2" fmla="*/ 6885731 h 6885731"/>
              <a:gd name="connsiteX3" fmla="*/ 0 w 9931958"/>
              <a:gd name="connsiteY3" fmla="*/ 6838544 h 6885731"/>
              <a:gd name="connsiteX4" fmla="*/ 0 w 9931958"/>
              <a:gd name="connsiteY4" fmla="*/ 0 h 6885731"/>
              <a:gd name="connsiteX0" fmla="*/ 0 w 9931958"/>
              <a:gd name="connsiteY0" fmla="*/ 10242 h 6895973"/>
              <a:gd name="connsiteX1" fmla="*/ 9931958 w 9931958"/>
              <a:gd name="connsiteY1" fmla="*/ 0 h 6895973"/>
              <a:gd name="connsiteX2" fmla="*/ 4710238 w 9931958"/>
              <a:gd name="connsiteY2" fmla="*/ 6895973 h 6895973"/>
              <a:gd name="connsiteX3" fmla="*/ 0 w 9931958"/>
              <a:gd name="connsiteY3" fmla="*/ 6848786 h 6895973"/>
              <a:gd name="connsiteX4" fmla="*/ 0 w 9931958"/>
              <a:gd name="connsiteY4" fmla="*/ 10242 h 6895973"/>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10242 h 6876495"/>
              <a:gd name="connsiteX1" fmla="*/ 9931958 w 9931958"/>
              <a:gd name="connsiteY1" fmla="*/ 0 h 6876495"/>
              <a:gd name="connsiteX2" fmla="*/ 4724821 w 9931958"/>
              <a:gd name="connsiteY2" fmla="*/ 6876495 h 6876495"/>
              <a:gd name="connsiteX3" fmla="*/ 0 w 9931958"/>
              <a:gd name="connsiteY3" fmla="*/ 6848786 h 6876495"/>
              <a:gd name="connsiteX4" fmla="*/ 0 w 9931958"/>
              <a:gd name="connsiteY4" fmla="*/ 10242 h 6876495"/>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31958"/>
              <a:gd name="connsiteY0" fmla="*/ 0 h 6866253"/>
              <a:gd name="connsiteX1" fmla="*/ 9931958 w 9931958"/>
              <a:gd name="connsiteY1" fmla="*/ 230192 h 6866253"/>
              <a:gd name="connsiteX2" fmla="*/ 4724821 w 9931958"/>
              <a:gd name="connsiteY2" fmla="*/ 6866253 h 6866253"/>
              <a:gd name="connsiteX3" fmla="*/ 0 w 9931958"/>
              <a:gd name="connsiteY3" fmla="*/ 6838544 h 6866253"/>
              <a:gd name="connsiteX4" fmla="*/ 0 w 9931958"/>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916499"/>
              <a:gd name="connsiteY0" fmla="*/ 0 h 6866253"/>
              <a:gd name="connsiteX1" fmla="*/ 9916499 w 9916499"/>
              <a:gd name="connsiteY1" fmla="*/ 526110 h 6866253"/>
              <a:gd name="connsiteX2" fmla="*/ 4724821 w 9916499"/>
              <a:gd name="connsiteY2" fmla="*/ 6866253 h 6866253"/>
              <a:gd name="connsiteX3" fmla="*/ 0 w 9916499"/>
              <a:gd name="connsiteY3" fmla="*/ 6838544 h 6866253"/>
              <a:gd name="connsiteX4" fmla="*/ 0 w 9916499"/>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143520"/>
              <a:gd name="connsiteY0" fmla="*/ 0 h 6866253"/>
              <a:gd name="connsiteX1" fmla="*/ 9143520 w 9143520"/>
              <a:gd name="connsiteY1" fmla="*/ 748050 h 6866253"/>
              <a:gd name="connsiteX2" fmla="*/ 4724821 w 9143520"/>
              <a:gd name="connsiteY2" fmla="*/ 6866253 h 6866253"/>
              <a:gd name="connsiteX3" fmla="*/ 0 w 9143520"/>
              <a:gd name="connsiteY3" fmla="*/ 6838544 h 6866253"/>
              <a:gd name="connsiteX4" fmla="*/ 0 w 9143520"/>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 name="connsiteX0" fmla="*/ 0 w 9267197"/>
              <a:gd name="connsiteY0" fmla="*/ 0 h 6866253"/>
              <a:gd name="connsiteX1" fmla="*/ 9267197 w 9267197"/>
              <a:gd name="connsiteY1" fmla="*/ 775792 h 6866253"/>
              <a:gd name="connsiteX2" fmla="*/ 4724821 w 9267197"/>
              <a:gd name="connsiteY2" fmla="*/ 6866253 h 6866253"/>
              <a:gd name="connsiteX3" fmla="*/ 0 w 9267197"/>
              <a:gd name="connsiteY3" fmla="*/ 6838544 h 6866253"/>
              <a:gd name="connsiteX4" fmla="*/ 0 w 9267197"/>
              <a:gd name="connsiteY4" fmla="*/ 0 h 6866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197" h="6866253">
                <a:moveTo>
                  <a:pt x="0" y="0"/>
                </a:moveTo>
                <a:cubicBezTo>
                  <a:pt x="3047840" y="249350"/>
                  <a:pt x="6111139" y="581927"/>
                  <a:pt x="9267197" y="775792"/>
                </a:cubicBezTo>
                <a:cubicBezTo>
                  <a:pt x="-1221603" y="432670"/>
                  <a:pt x="9765677" y="4802720"/>
                  <a:pt x="4724821" y="6866253"/>
                </a:cubicBezTo>
                <a:lnTo>
                  <a:pt x="0" y="6838544"/>
                </a:lnTo>
                <a:lnTo>
                  <a:pt x="0" y="0"/>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t>Supply and install </a:t>
            </a:r>
          </a:p>
          <a:p>
            <a:r>
              <a:rPr lang="en-US" sz="2800" i="1" dirty="0"/>
              <a:t>all MEP works</a:t>
            </a:r>
          </a:p>
        </p:txBody>
      </p:sp>
      <p:sp>
        <p:nvSpPr>
          <p:cNvPr id="2" name="Rectangle 1"/>
          <p:cNvSpPr/>
          <p:nvPr/>
        </p:nvSpPr>
        <p:spPr>
          <a:xfrm>
            <a:off x="-1" y="-10230"/>
            <a:ext cx="12192000" cy="787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                                   </a:t>
            </a:r>
            <a:r>
              <a:rPr lang="en-US" sz="2400" b="1" i="1" u="sng" dirty="0"/>
              <a:t>Elie house in ARAKAN mall</a:t>
            </a: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8" y="5714754"/>
            <a:ext cx="2515003" cy="904866"/>
          </a:xfrm>
          <a:prstGeom prst="rect">
            <a:avLst/>
          </a:prstGeom>
        </p:spPr>
      </p:pic>
      <p:pic>
        <p:nvPicPr>
          <p:cNvPr id="4" name="Picture 3">
            <a:extLst>
              <a:ext uri="{FF2B5EF4-FFF2-40B4-BE49-F238E27FC236}">
                <a16:creationId xmlns:a16="http://schemas.microsoft.com/office/drawing/2014/main" id="{FFB0C865-7A64-4FD0-BE82-8A2B3E6D0C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7714" r="4709"/>
          <a:stretch/>
        </p:blipFill>
        <p:spPr>
          <a:xfrm>
            <a:off x="30990" y="0"/>
            <a:ext cx="2907801" cy="2534194"/>
          </a:xfrm>
          <a:prstGeom prst="rect">
            <a:avLst/>
          </a:prstGeom>
        </p:spPr>
      </p:pic>
    </p:spTree>
    <p:extLst>
      <p:ext uri="{BB962C8B-B14F-4D97-AF65-F5344CB8AC3E}">
        <p14:creationId xmlns:p14="http://schemas.microsoft.com/office/powerpoint/2010/main" val="861046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1681" y="4026761"/>
            <a:ext cx="5370319" cy="2826526"/>
          </a:xfrm>
          <a:prstGeom prst="rect">
            <a:avLst/>
          </a:prstGeom>
        </p:spPr>
      </p:pic>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370" y="734908"/>
            <a:ext cx="5663558" cy="3464866"/>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8252" y="4199774"/>
            <a:ext cx="4985943" cy="2680041"/>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several projects</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8928" y="734908"/>
            <a:ext cx="4373072" cy="3464866"/>
          </a:xfrm>
          <a:prstGeom prst="rect">
            <a:avLst/>
          </a:prstGeom>
        </p:spPr>
      </p:pic>
    </p:spTree>
    <p:extLst>
      <p:ext uri="{BB962C8B-B14F-4D97-AF65-F5344CB8AC3E}">
        <p14:creationId xmlns:p14="http://schemas.microsoft.com/office/powerpoint/2010/main" val="64332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523" y="4026761"/>
            <a:ext cx="5400477" cy="2826526"/>
          </a:xfrm>
          <a:prstGeom prst="rect">
            <a:avLst/>
          </a:prstGeom>
        </p:spPr>
      </p:pic>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370" y="734908"/>
            <a:ext cx="5663558" cy="3326619"/>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924" y="4053290"/>
            <a:ext cx="4760599" cy="2826526"/>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several projects</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7" y="-5571"/>
            <a:ext cx="2573724"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8928" y="734908"/>
            <a:ext cx="4373072" cy="3372335"/>
          </a:xfrm>
          <a:prstGeom prst="rect">
            <a:avLst/>
          </a:prstGeom>
        </p:spPr>
      </p:pic>
    </p:spTree>
    <p:extLst>
      <p:ext uri="{BB962C8B-B14F-4D97-AF65-F5344CB8AC3E}">
        <p14:creationId xmlns:p14="http://schemas.microsoft.com/office/powerpoint/2010/main" val="452608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3878" y="4107243"/>
            <a:ext cx="3061311" cy="2740070"/>
          </a:xfrm>
          <a:prstGeom prst="rect">
            <a:avLst/>
          </a:prstGeom>
        </p:spPr>
      </p:pic>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243" y="734908"/>
            <a:ext cx="4675102" cy="3326619"/>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924" y="4061527"/>
            <a:ext cx="3884520" cy="2785786"/>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several projects</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1345" y="734908"/>
            <a:ext cx="5270655" cy="3372335"/>
          </a:xfrm>
          <a:prstGeom prst="rect">
            <a:avLst/>
          </a:prstGeom>
        </p:spPr>
      </p:pic>
      <p:pic>
        <p:nvPicPr>
          <p:cNvPr id="16" name="Picture 15">
            <a:extLst>
              <a:ext uri="{FF2B5EF4-FFF2-40B4-BE49-F238E27FC236}">
                <a16:creationId xmlns:a16="http://schemas.microsoft.com/office/drawing/2014/main" id="{7299511A-0F1F-4116-8298-37EA1CBB77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5444" y="4061527"/>
            <a:ext cx="3248434" cy="2785786"/>
          </a:xfrm>
          <a:prstGeom prst="rect">
            <a:avLst/>
          </a:prstGeom>
        </p:spPr>
      </p:pic>
    </p:spTree>
    <p:extLst>
      <p:ext uri="{BB962C8B-B14F-4D97-AF65-F5344CB8AC3E}">
        <p14:creationId xmlns:p14="http://schemas.microsoft.com/office/powerpoint/2010/main" val="501031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Rectangle 4"/>
          <p:cNvSpPr/>
          <p:nvPr/>
        </p:nvSpPr>
        <p:spPr>
          <a:xfrm>
            <a:off x="212035" y="-949122"/>
            <a:ext cx="2951922" cy="8756243"/>
          </a:xfrm>
          <a:prstGeom prst="rect">
            <a:avLst/>
          </a:prstGeom>
          <a:noFill/>
        </p:spPr>
        <p:txBody>
          <a:bodyPr wrap="square" lIns="91440" tIns="45720" rIns="91440" bIns="45720">
            <a:spAutoFit/>
            <a:scene3d>
              <a:camera prst="perspectiveBelow"/>
              <a:lightRig rig="threePt" dir="t"/>
            </a:scene3d>
          </a:bodyPr>
          <a:lstStyle/>
          <a:p>
            <a:pPr algn="ctr"/>
            <a:r>
              <a:rPr lang="en-US" sz="56300" b="1" cap="none" spc="0" dirty="0">
                <a:ln w="0"/>
                <a:solidFill>
                  <a:srgbClr val="002060"/>
                </a:solidFill>
                <a:effectLst>
                  <a:outerShdw blurRad="38100" dist="19050" dir="2700000" algn="tl" rotWithShape="0">
                    <a:schemeClr val="dk1">
                      <a:alpha val="40000"/>
                    </a:schemeClr>
                  </a:outerShdw>
                </a:effectLst>
              </a:rPr>
              <a:t>S</a:t>
            </a:r>
          </a:p>
        </p:txBody>
      </p:sp>
      <p:sp>
        <p:nvSpPr>
          <p:cNvPr id="2" name="Rectangle 1">
            <a:extLst>
              <a:ext uri="{FF2B5EF4-FFF2-40B4-BE49-F238E27FC236}">
                <a16:creationId xmlns:a16="http://schemas.microsoft.com/office/drawing/2014/main" id="{4CE05C2D-15F4-465A-90FB-A53EA6D6FA74}"/>
              </a:ext>
            </a:extLst>
          </p:cNvPr>
          <p:cNvSpPr/>
          <p:nvPr/>
        </p:nvSpPr>
        <p:spPr>
          <a:xfrm>
            <a:off x="3375992" y="1423199"/>
            <a:ext cx="6192880" cy="4154984"/>
          </a:xfrm>
          <a:prstGeom prst="rect">
            <a:avLst/>
          </a:prstGeom>
        </p:spPr>
        <p:txBody>
          <a:bodyPr wrap="square">
            <a:spAutoFit/>
          </a:bodyPr>
          <a:lstStyle/>
          <a:p>
            <a:pPr algn="just" fontAlgn="base"/>
            <a:r>
              <a:rPr lang="en-US" sz="2400" b="1" i="1"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SUMMIT  </a:t>
            </a:r>
            <a:r>
              <a:rPr lang="en-US" sz="2400" b="1" i="1" dirty="0">
                <a:solidFill>
                  <a:srgbClr val="C00000"/>
                </a:solidFill>
                <a:latin typeface="Andalus" panose="02020603050405020304" pitchFamily="18" charset="-78"/>
                <a:ea typeface="Times New Roman" panose="02020603050405020304" pitchFamily="18" charset="0"/>
                <a:cs typeface="Times New Roman" panose="02020603050405020304" pitchFamily="18" charset="0"/>
              </a:rPr>
              <a:t>E</a:t>
            </a:r>
            <a:r>
              <a:rPr lang="en-US" sz="2400" b="1" i="1"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ngineering </a:t>
            </a:r>
            <a:r>
              <a:rPr lang="en-US" sz="2000" dirty="0">
                <a:solidFill>
                  <a:srgbClr val="333333"/>
                </a:solidFill>
                <a:latin typeface="Andalus" panose="02020603050405020304" pitchFamily="18" charset="-78"/>
                <a:ea typeface="Times New Roman" panose="02020603050405020304" pitchFamily="18" charset="0"/>
              </a:rPr>
              <a:t>is</a:t>
            </a:r>
            <a:r>
              <a:rPr lang="en-US" sz="2000" dirty="0">
                <a:solidFill>
                  <a:srgbClr val="17365D"/>
                </a:solidFill>
                <a:latin typeface="Andalus" panose="02020603050405020304" pitchFamily="18" charset="-78"/>
                <a:ea typeface="Times New Roman" panose="02020603050405020304" pitchFamily="18" charset="0"/>
              </a:rPr>
              <a:t> looking forward to provide our customers with innovative engineering solution through our accumulated experience to support their business.</a:t>
            </a:r>
            <a:endParaRPr lang="en-US" sz="2000" dirty="0">
              <a:latin typeface="Times New Roman" panose="02020603050405020304" pitchFamily="18" charset="0"/>
              <a:ea typeface="Times New Roman" panose="02020603050405020304" pitchFamily="18" charset="0"/>
            </a:endParaRPr>
          </a:p>
          <a:p>
            <a:pPr algn="just" fontAlgn="base"/>
            <a:r>
              <a:rPr lang="en-US" sz="2000" dirty="0">
                <a:solidFill>
                  <a:srgbClr val="17365D"/>
                </a:solidFill>
                <a:latin typeface="Andalus" panose="02020603050405020304" pitchFamily="18" charset="-78"/>
                <a:ea typeface="Times New Roman" panose="02020603050405020304" pitchFamily="18" charset="0"/>
                <a:cs typeface="Times New Roman" panose="02020603050405020304" pitchFamily="18" charset="0"/>
              </a:rPr>
              <a:t>Our discipline-based cadre of engineering services covers product design from conceptual studies to aftermarket support.  Our talented workforce possesses the breadth and depth of technical expertise that sets us apart from our competition. Technical excellence provided on schedule and within budget yields the best overall value.  Additionally, we are proud to provide low cost engineering through our Offshore Outsourcing Engineering Services.</a:t>
            </a:r>
            <a:endParaRPr lang="en-US" sz="1600"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4184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E0F37-5AD4-44BB-AC3B-FC7E838D7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138" y="3986677"/>
            <a:ext cx="3669201" cy="2860635"/>
          </a:xfrm>
          <a:prstGeom prst="rect">
            <a:avLst/>
          </a:prstGeom>
        </p:spPr>
      </p:pic>
      <p:pic>
        <p:nvPicPr>
          <p:cNvPr id="12" name="Picture 11">
            <a:extLst>
              <a:ext uri="{FF2B5EF4-FFF2-40B4-BE49-F238E27FC236}">
                <a16:creationId xmlns:a16="http://schemas.microsoft.com/office/drawing/2014/main" id="{11F3B91A-5898-4DB1-ACCD-A9E35945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360" y="734908"/>
            <a:ext cx="5476240" cy="3326619"/>
          </a:xfrm>
          <a:prstGeom prst="rect">
            <a:avLst/>
          </a:prstGeom>
        </p:spPr>
      </p:pic>
      <p:pic>
        <p:nvPicPr>
          <p:cNvPr id="13" name="Picture 12">
            <a:extLst>
              <a:ext uri="{FF2B5EF4-FFF2-40B4-BE49-F238E27FC236}">
                <a16:creationId xmlns:a16="http://schemas.microsoft.com/office/drawing/2014/main" id="{1F0EFEF0-C3B0-4FE1-9484-2725D730A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2401" y="4084385"/>
            <a:ext cx="3131200" cy="2785786"/>
          </a:xfrm>
          <a:prstGeom prst="rect">
            <a:avLst/>
          </a:prstGeom>
        </p:spPr>
      </p:pic>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VRF projects</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pic>
        <p:nvPicPr>
          <p:cNvPr id="14" name="Picture 13">
            <a:extLst>
              <a:ext uri="{FF2B5EF4-FFF2-40B4-BE49-F238E27FC236}">
                <a16:creationId xmlns:a16="http://schemas.microsoft.com/office/drawing/2014/main" id="{111DC0BD-0B12-475E-81AF-E1B4CECFB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1600" y="734908"/>
            <a:ext cx="4470400" cy="3372335"/>
          </a:xfrm>
          <a:prstGeom prst="rect">
            <a:avLst/>
          </a:prstGeom>
        </p:spPr>
      </p:pic>
      <p:pic>
        <p:nvPicPr>
          <p:cNvPr id="16" name="Picture 15">
            <a:extLst>
              <a:ext uri="{FF2B5EF4-FFF2-40B4-BE49-F238E27FC236}">
                <a16:creationId xmlns:a16="http://schemas.microsoft.com/office/drawing/2014/main" id="{7299511A-0F1F-4116-8298-37EA1CBB77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1339" y="4061526"/>
            <a:ext cx="3281062" cy="2785786"/>
          </a:xfrm>
          <a:prstGeom prst="rect">
            <a:avLst/>
          </a:prstGeom>
        </p:spPr>
      </p:pic>
    </p:spTree>
    <p:extLst>
      <p:ext uri="{BB962C8B-B14F-4D97-AF65-F5344CB8AC3E}">
        <p14:creationId xmlns:p14="http://schemas.microsoft.com/office/powerpoint/2010/main" val="1753375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1384970733"/>
              </p:ext>
            </p:extLst>
          </p:nvPr>
        </p:nvGraphicFramePr>
        <p:xfrm>
          <a:off x="3373120" y="734909"/>
          <a:ext cx="8818881" cy="6085043"/>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1.</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Supply /Install  </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Aswan stadiums</a:t>
                      </a:r>
                      <a:endParaRPr lang="en-US" sz="1600" b="1" dirty="0">
                        <a:solidFill>
                          <a:schemeClr val="accent2">
                            <a:lumMod val="50000"/>
                          </a:schemeClr>
                        </a:solidFill>
                        <a:effectLst/>
                      </a:endParaRPr>
                    </a:p>
                    <a:p>
                      <a:pPr marL="0" marR="0" algn="ctr" rtl="0">
                        <a:lnSpc>
                          <a:spcPct val="115000"/>
                        </a:lnSpc>
                        <a:spcBef>
                          <a:spcPts val="0"/>
                        </a:spcBef>
                        <a:spcAft>
                          <a:spcPts val="1000"/>
                        </a:spcAft>
                      </a:pPr>
                      <a:r>
                        <a:rPr lang="en-US" sz="1400" b="1" dirty="0">
                          <a:solidFill>
                            <a:schemeClr val="accent2">
                              <a:lumMod val="50000"/>
                            </a:schemeClr>
                          </a:solidFill>
                          <a:effectLst/>
                        </a:rPr>
                        <a:t>Subcontractor - National Defense Company</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 Electrical work </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(1main stadium  +6 Sub stadiums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400" b="1">
                          <a:solidFill>
                            <a:schemeClr val="accent2">
                              <a:lumMod val="50000"/>
                            </a:schemeClr>
                          </a:solidFill>
                          <a:effectLst/>
                        </a:rPr>
                        <a:t>2.</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Construction </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err="1">
                          <a:solidFill>
                            <a:schemeClr val="accent2">
                              <a:lumMod val="50000"/>
                            </a:schemeClr>
                          </a:solidFill>
                          <a:effectLst/>
                        </a:rPr>
                        <a:t>Badr</a:t>
                      </a:r>
                      <a:r>
                        <a:rPr lang="en-US" sz="1400" b="1" dirty="0">
                          <a:solidFill>
                            <a:schemeClr val="accent2">
                              <a:lumMod val="50000"/>
                            </a:schemeClr>
                          </a:solidFill>
                          <a:effectLst/>
                        </a:rPr>
                        <a:t> City</a:t>
                      </a:r>
                      <a:endParaRPr lang="en-US" sz="1600" b="1" dirty="0">
                        <a:solidFill>
                          <a:schemeClr val="accent2">
                            <a:lumMod val="50000"/>
                          </a:schemeClr>
                        </a:solidFill>
                        <a:effectLst/>
                      </a:endParaRPr>
                    </a:p>
                    <a:p>
                      <a:pPr marL="0" marR="0" algn="ctr" rtl="0">
                        <a:lnSpc>
                          <a:spcPct val="115000"/>
                        </a:lnSpc>
                        <a:spcBef>
                          <a:spcPts val="0"/>
                        </a:spcBef>
                        <a:spcAft>
                          <a:spcPts val="1000"/>
                        </a:spcAft>
                      </a:pPr>
                      <a:r>
                        <a:rPr lang="en-US" sz="1400" b="1" dirty="0">
                          <a:solidFill>
                            <a:schemeClr val="accent2">
                              <a:lumMod val="50000"/>
                            </a:schemeClr>
                          </a:solidFill>
                          <a:effectLst/>
                        </a:rPr>
                        <a:t>Subcontractor - Ministry of housing</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 MEP works + Civil  work </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(5 buildings)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400" b="1">
                          <a:solidFill>
                            <a:schemeClr val="accent2">
                              <a:lumMod val="50000"/>
                            </a:schemeClr>
                          </a:solidFill>
                          <a:effectLst/>
                        </a:rPr>
                        <a:t>3.</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Construction</a:t>
                      </a:r>
                      <a:endParaRPr lang="en-US" sz="1600" b="1" dirty="0">
                        <a:solidFill>
                          <a:schemeClr val="accent2">
                            <a:lumMod val="50000"/>
                          </a:schemeClr>
                        </a:solidFill>
                        <a:effectLst/>
                      </a:endParaRPr>
                    </a:p>
                    <a:p>
                      <a:pPr marL="0" marR="0" algn="ctr" rtl="0">
                        <a:lnSpc>
                          <a:spcPct val="115000"/>
                        </a:lnSpc>
                        <a:spcBef>
                          <a:spcPts val="0"/>
                        </a:spcBef>
                        <a:spcAft>
                          <a:spcPts val="1000"/>
                        </a:spcAft>
                      </a:pPr>
                      <a:r>
                        <a:rPr lang="en-US" sz="1400" b="1" dirty="0">
                          <a:solidFill>
                            <a:schemeClr val="accent2">
                              <a:lumMod val="50000"/>
                            </a:schemeClr>
                          </a:solidFill>
                          <a:effectLst/>
                        </a:rPr>
                        <a:t>Supply/Install</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err="1">
                          <a:solidFill>
                            <a:schemeClr val="accent2">
                              <a:lumMod val="50000"/>
                            </a:schemeClr>
                          </a:solidFill>
                          <a:effectLst/>
                        </a:rPr>
                        <a:t>Badr</a:t>
                      </a:r>
                      <a:r>
                        <a:rPr lang="en-US" sz="1400" b="1" dirty="0">
                          <a:solidFill>
                            <a:schemeClr val="accent2">
                              <a:lumMod val="50000"/>
                            </a:schemeClr>
                          </a:solidFill>
                          <a:effectLst/>
                        </a:rPr>
                        <a:t> City</a:t>
                      </a:r>
                      <a:endParaRPr lang="en-US" sz="1600" b="1" dirty="0">
                        <a:solidFill>
                          <a:schemeClr val="accent2">
                            <a:lumMod val="50000"/>
                          </a:schemeClr>
                        </a:solidFill>
                        <a:effectLst/>
                      </a:endParaRPr>
                    </a:p>
                    <a:p>
                      <a:pPr marL="0" marR="0" algn="ctr" rtl="0">
                        <a:lnSpc>
                          <a:spcPct val="115000"/>
                        </a:lnSpc>
                        <a:spcBef>
                          <a:spcPts val="0"/>
                        </a:spcBef>
                        <a:spcAft>
                          <a:spcPts val="1000"/>
                        </a:spcAft>
                      </a:pPr>
                      <a:r>
                        <a:rPr lang="en-US" sz="1400" b="1" dirty="0">
                          <a:solidFill>
                            <a:schemeClr val="accent2">
                              <a:lumMod val="50000"/>
                            </a:schemeClr>
                          </a:solidFill>
                          <a:effectLst/>
                        </a:rPr>
                        <a:t>Subcontractor - Ministry of housing</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Electrical work + Civil  work</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(15 electrical chambers)</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400" b="1">
                          <a:solidFill>
                            <a:schemeClr val="accent2">
                              <a:lumMod val="50000"/>
                            </a:schemeClr>
                          </a:solidFill>
                          <a:effectLst/>
                        </a:rPr>
                        <a:t>4.</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Install</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Aswan stadiums </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Subcontractor - National Defense Company</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HVAC work</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(20 Units- Hall Games)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400" b="1">
                          <a:solidFill>
                            <a:schemeClr val="accent2">
                              <a:lumMod val="50000"/>
                            </a:schemeClr>
                          </a:solidFill>
                          <a:effectLst/>
                        </a:rPr>
                        <a:t>5.</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Construction</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El Mania stadium</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Subcontractor - National Defense Company</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Demolishing work</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(Main stadium+3 Buildings)</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400" b="1">
                          <a:solidFill>
                            <a:schemeClr val="accent2">
                              <a:lumMod val="50000"/>
                            </a:schemeClr>
                          </a:solidFill>
                          <a:effectLst/>
                        </a:rPr>
                        <a:t>6.</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Install</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err="1">
                          <a:solidFill>
                            <a:schemeClr val="accent2">
                              <a:lumMod val="50000"/>
                            </a:schemeClr>
                          </a:solidFill>
                          <a:effectLst/>
                        </a:rPr>
                        <a:t>Siwa</a:t>
                      </a:r>
                      <a:r>
                        <a:rPr lang="en-US" sz="1400" b="1" dirty="0">
                          <a:solidFill>
                            <a:schemeClr val="accent2">
                              <a:lumMod val="50000"/>
                            </a:schemeClr>
                          </a:solidFill>
                          <a:effectLst/>
                        </a:rPr>
                        <a:t> power station</a:t>
                      </a:r>
                      <a:endParaRPr lang="en-US" sz="1600" b="1" dirty="0">
                        <a:solidFill>
                          <a:schemeClr val="accent2">
                            <a:lumMod val="50000"/>
                          </a:schemeClr>
                        </a:solidFill>
                        <a:effectLst/>
                      </a:endParaRPr>
                    </a:p>
                    <a:p>
                      <a:pPr marL="0" marR="0" algn="ctr" rtl="0">
                        <a:lnSpc>
                          <a:spcPct val="115000"/>
                        </a:lnSpc>
                        <a:spcBef>
                          <a:spcPts val="0"/>
                        </a:spcBef>
                        <a:spcAft>
                          <a:spcPts val="1000"/>
                        </a:spcAft>
                      </a:pPr>
                      <a:r>
                        <a:rPr lang="en-US" sz="1400" b="1" dirty="0">
                          <a:solidFill>
                            <a:schemeClr val="accent2">
                              <a:lumMod val="50000"/>
                            </a:schemeClr>
                          </a:solidFill>
                          <a:effectLst/>
                        </a:rPr>
                        <a:t>Subcontractor – </a:t>
                      </a:r>
                      <a:r>
                        <a:rPr lang="en-US" sz="1400" b="1" dirty="0" err="1">
                          <a:solidFill>
                            <a:schemeClr val="accent2">
                              <a:lumMod val="50000"/>
                            </a:schemeClr>
                          </a:solidFill>
                          <a:effectLst/>
                        </a:rPr>
                        <a:t>Enviromena</a:t>
                      </a:r>
                      <a:r>
                        <a:rPr lang="en-US" sz="1400" b="1" dirty="0">
                          <a:solidFill>
                            <a:schemeClr val="accent2">
                              <a:lumMod val="50000"/>
                            </a:schemeClr>
                          </a:solidFill>
                          <a:effectLst/>
                        </a:rPr>
                        <a:t> CO. – Emirates grant</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Solar System </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(10 MWatt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400" b="1">
                          <a:solidFill>
                            <a:schemeClr val="accent2">
                              <a:lumMod val="50000"/>
                            </a:schemeClr>
                          </a:solidFill>
                          <a:effectLst/>
                        </a:rPr>
                        <a:t>7</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Supply/Install</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a:solidFill>
                            <a:schemeClr val="accent2">
                              <a:lumMod val="50000"/>
                            </a:schemeClr>
                          </a:solidFill>
                          <a:effectLst/>
                        </a:rPr>
                        <a:t>Electrical Laboratory </a:t>
                      </a:r>
                      <a:endParaRPr lang="en-US" sz="1600" b="1">
                        <a:solidFill>
                          <a:schemeClr val="accent2">
                            <a:lumMod val="50000"/>
                          </a:schemeClr>
                        </a:solidFill>
                        <a:effectLst/>
                      </a:endParaRPr>
                    </a:p>
                    <a:p>
                      <a:pPr marL="0" marR="0" algn="ctr" rtl="0">
                        <a:lnSpc>
                          <a:spcPct val="115000"/>
                        </a:lnSpc>
                        <a:spcBef>
                          <a:spcPts val="0"/>
                        </a:spcBef>
                        <a:spcAft>
                          <a:spcPts val="1000"/>
                        </a:spcAft>
                      </a:pPr>
                      <a:r>
                        <a:rPr lang="en-US" sz="1400" b="1">
                          <a:solidFill>
                            <a:schemeClr val="accent2">
                              <a:lumMod val="50000"/>
                            </a:schemeClr>
                          </a:solidFill>
                          <a:effectLst/>
                        </a:rPr>
                        <a:t>Subcontractor – Military Technical collage </a:t>
                      </a:r>
                      <a:endParaRPr lang="en-US" sz="16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400" b="1" dirty="0">
                          <a:solidFill>
                            <a:schemeClr val="accent2">
                              <a:lumMod val="50000"/>
                            </a:schemeClr>
                          </a:solidFill>
                          <a:effectLst/>
                        </a:rPr>
                        <a:t>Trade /Electrical works</a:t>
                      </a:r>
                      <a:endParaRPr lang="en-US" sz="16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571552">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8</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Girls House</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Subcontractor – Cairo university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Electrical work </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(one Building )</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3450058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1027254177"/>
              </p:ext>
            </p:extLst>
          </p:nvPr>
        </p:nvGraphicFramePr>
        <p:xfrm>
          <a:off x="3373120" y="734909"/>
          <a:ext cx="8818881" cy="6135755"/>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Sadat City –El Andals Farm</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Fuel tank system (2Tanks)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Electrical / Mechanical works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Siwa</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power station</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a:t>
                      </a: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Enviromena</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CO. –</a:t>
                      </a:r>
                      <a:r>
                        <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Emirates grant</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Firefighting Systems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 /Maintenance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Air Defense House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Petroserve CO.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 4 sub stadiums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Maintenance main stadium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 Salam industry Co. (MAC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+Firefighting systems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(Office building)</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Tanks House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Petroserve CO.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Wok and Walk  –Point 90 Mall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+Firefighting systems +Fire Alarm systems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 Mania stadium</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National Defense Company</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Civil work+ Electrical works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stadium)</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571552">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16</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National Defense/ office buildings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Contrade Co,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Demolishing work</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(Antenna towers+7 Buildings+)</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2655953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3384705334"/>
              </p:ext>
            </p:extLst>
          </p:nvPr>
        </p:nvGraphicFramePr>
        <p:xfrm>
          <a:off x="3373120" y="734909"/>
          <a:ext cx="8818881" cy="6135755"/>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Masters School -6</a:t>
                      </a:r>
                      <a:r>
                        <a:rPr lang="en-US" sz="1100" b="1" i="1" baseline="3000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October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Triple F  Co,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Tanks +Firefighting+ 3Pool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18</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Suez Governorate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Blue Star Co,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Civil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(Suez district garden)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19</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Ain Shams University-</a:t>
                      </a:r>
                      <a:r>
                        <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Faculty of medicine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(Ain shams Studio)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Suez Governorate</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Blue Star Co,</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Civil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(Garage wall)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21</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Wok and Walk  –Cairo Festival City  Mall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+Firefighting systems +Fire Alarm systems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Suez Governorate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Blue Star Co,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Civil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(Corniche 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23</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Suez Governorate</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 Blue Star Co,</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Civil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spcBef>
                          <a:spcPts val="0"/>
                        </a:spcBef>
                        <a:spcAft>
                          <a:spcPts val="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(Pavement Construction)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571552">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24</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Trading</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Yathrib Company -Beverly Hills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BEL AIR Mall/Office Buildings</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1860458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3815941808"/>
              </p:ext>
            </p:extLst>
          </p:nvPr>
        </p:nvGraphicFramePr>
        <p:xfrm>
          <a:off x="3373120" y="734909"/>
          <a:ext cx="8818881" cy="6085043"/>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Wok and Walk  –El Marghany Branch</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26</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 Mahmoud Fayez Villa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+Smart System +pool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27</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Air Force Hospital -5</a:t>
                      </a:r>
                      <a:r>
                        <a:rPr lang="en-US" sz="1100" b="1" i="1" baseline="3000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Settlement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 Contractor- IES/Grundfos Agent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MEP work</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Pump Room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28</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O. </a:t>
                      </a: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Elgarawany</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Villa -5</a:t>
                      </a:r>
                      <a:r>
                        <a:rPr lang="en-US" sz="1100" b="1" i="1" baseline="30000"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Settlement</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+Smart System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29</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Maintenance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Enppi Company</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 Tarek Villa -Grand Heights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+Smart System+ pool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31</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Mr.M Salam Villa- Nour Vally</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Security Systems</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571552">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32</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Sedico Company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Fire Products</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2949507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75626485"/>
              </p:ext>
            </p:extLst>
          </p:nvPr>
        </p:nvGraphicFramePr>
        <p:xfrm>
          <a:off x="3373120" y="734909"/>
          <a:ext cx="8818881" cy="6085043"/>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34</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Mr.A.Samy Villa-October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 Security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35</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Dr.Ghada Villa-West Town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36</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Plam Hills compound</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 IES/Grundfos Agent</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Pump Room</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37</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Dara Villa-October</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38</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Duonz Villa-October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Demolishing work+ Electrical work + 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39</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Mr.Ahmed Fayez Villa -West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Plumbing +HVAC +Smart System +pool +Solar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40</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Wok and Walk  –City stars Mall Branch</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+Firefighting systems +Fire Alarm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571552">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41</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Mr.A.Samy Villa-October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 Security Systems</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2093335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943520907"/>
              </p:ext>
            </p:extLst>
          </p:nvPr>
        </p:nvGraphicFramePr>
        <p:xfrm>
          <a:off x="3373120" y="734909"/>
          <a:ext cx="8818881" cy="6010633"/>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42</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Banha Hospital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Subcontractor-Defense Agency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43</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Eng M.Yosif Villa October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 Security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44</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 Mohamed/Elrabwa Villa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Smart System +Electrical work + HVAC +Firefighting systems +Fire Alarm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45</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Optaline</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Factory</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+Firefighting systems +Fire Alarm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46</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Master School</a:t>
                      </a:r>
                      <a:r>
                        <a:rPr lang="ar-SA"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ar-SA" sz="1600" b="1" kern="1600">
                          <a:solidFill>
                            <a:schemeClr val="accent2">
                              <a:lumMod val="50000"/>
                            </a:schemeClr>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Elementary school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47</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Zivago -Capital Business Mall/October-</a:t>
                      </a: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Electrical work + HVAC+ Security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48</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 Girgs Palace -Concord Villa -5</a:t>
                      </a:r>
                      <a:r>
                        <a:rPr lang="en-US" sz="1100" b="1" i="1" baseline="3000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Settlement</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Firefighting systems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445060">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49</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Al </a:t>
                      </a: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Almain</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Cap – El Masa </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Ministry of Defense </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+Firefighting systems</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3698606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17" name="Table 3">
            <a:extLst>
              <a:ext uri="{FF2B5EF4-FFF2-40B4-BE49-F238E27FC236}">
                <a16:creationId xmlns:a16="http://schemas.microsoft.com/office/drawing/2014/main" id="{D5B633FF-8EA9-434E-925E-981ED22BBBAB}"/>
              </a:ext>
            </a:extLst>
          </p:cNvPr>
          <p:cNvGraphicFramePr>
            <a:graphicFrameLocks noGrp="1"/>
          </p:cNvGraphicFramePr>
          <p:nvPr>
            <p:extLst>
              <p:ext uri="{D42A27DB-BD31-4B8C-83A1-F6EECF244321}">
                <p14:modId xmlns:p14="http://schemas.microsoft.com/office/powerpoint/2010/main" val="3196454418"/>
              </p:ext>
            </p:extLst>
          </p:nvPr>
        </p:nvGraphicFramePr>
        <p:xfrm>
          <a:off x="3373120" y="734909"/>
          <a:ext cx="8818881" cy="6010633"/>
        </p:xfrm>
        <a:graphic>
          <a:graphicData uri="http://schemas.openxmlformats.org/drawingml/2006/table">
            <a:tbl>
              <a:tblPr firstRow="1" bandRow="1">
                <a:tableStyleId>{69CF1AB2-1976-4502-BF36-3FF5EA218861}</a:tableStyleId>
              </a:tblPr>
              <a:tblGrid>
                <a:gridCol w="717732">
                  <a:extLst>
                    <a:ext uri="{9D8B030D-6E8A-4147-A177-3AD203B41FA5}">
                      <a16:colId xmlns:a16="http://schemas.microsoft.com/office/drawing/2014/main" val="3154104727"/>
                    </a:ext>
                  </a:extLst>
                </a:gridCol>
                <a:gridCol w="2038168">
                  <a:extLst>
                    <a:ext uri="{9D8B030D-6E8A-4147-A177-3AD203B41FA5}">
                      <a16:colId xmlns:a16="http://schemas.microsoft.com/office/drawing/2014/main" val="1472738483"/>
                    </a:ext>
                  </a:extLst>
                </a:gridCol>
                <a:gridCol w="3396947">
                  <a:extLst>
                    <a:ext uri="{9D8B030D-6E8A-4147-A177-3AD203B41FA5}">
                      <a16:colId xmlns:a16="http://schemas.microsoft.com/office/drawing/2014/main" val="2445665064"/>
                    </a:ext>
                  </a:extLst>
                </a:gridCol>
                <a:gridCol w="2666034">
                  <a:extLst>
                    <a:ext uri="{9D8B030D-6E8A-4147-A177-3AD203B41FA5}">
                      <a16:colId xmlns:a16="http://schemas.microsoft.com/office/drawing/2014/main" val="3360895734"/>
                    </a:ext>
                  </a:extLst>
                </a:gridCol>
              </a:tblGrid>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Equestrian /Riding Horses Club – Police Ministry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 +Firefighting systems+ Fire Alarm systems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548776"/>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51</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Art Star/ May Villa -New Giza</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Turn Key Villa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0268508"/>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52</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Dr Mona Villa -Badr City</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95895359"/>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53</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Dr Yamen Villa -</a:t>
                      </a:r>
                      <a:r>
                        <a:rPr lang="en-US" sz="1100" b="1" i="1" dirty="0" err="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Badr</a:t>
                      </a: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City</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Turn Key Villa</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64080771"/>
                  </a:ext>
                </a:extLst>
              </a:tr>
              <a:tr h="766216">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54</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Mr Remoni Chalet-AinSokhana</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28223591"/>
                  </a:ext>
                </a:extLst>
              </a:tr>
              <a:tr h="855518">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55</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Eng.Kariem Villa – Beverly Hills</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spcBef>
                          <a:spcPts val="0"/>
                        </a:spcBef>
                        <a:spcAft>
                          <a:spcPts val="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Turn Key Villa</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2336231"/>
                  </a:ext>
                </a:extLst>
              </a:tr>
              <a:tr h="737591">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56</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Supply/Install</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Eng Maihoub Office- October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spcBef>
                          <a:spcPts val="0"/>
                        </a:spcBef>
                        <a:spcAft>
                          <a:spcPts val="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HVAC</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23335645"/>
                  </a:ext>
                </a:extLst>
              </a:tr>
              <a:tr h="445060">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57</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Queen Restaurant - El mohandseen </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ctr" rtl="0">
                        <a:spcBef>
                          <a:spcPts val="0"/>
                        </a:spcBef>
                        <a:spcAft>
                          <a:spcPts val="0"/>
                        </a:spcAft>
                      </a:pPr>
                      <a:r>
                        <a:rPr lang="en-US" sz="1100" i="1">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Main Contractor</a:t>
                      </a:r>
                      <a:endParaRPr lang="en-US" sz="120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i="1" dirty="0">
                          <a:solidFill>
                            <a:schemeClr val="accent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Fully Package (Design +BOQ)</a:t>
                      </a:r>
                      <a:endParaRPr lang="en-US" sz="1200"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89827691"/>
                  </a:ext>
                </a:extLst>
              </a:tr>
            </a:tbl>
          </a:graphicData>
        </a:graphic>
      </p:graphicFrame>
    </p:spTree>
    <p:extLst>
      <p:ext uri="{BB962C8B-B14F-4D97-AF65-F5344CB8AC3E}">
        <p14:creationId xmlns:p14="http://schemas.microsoft.com/office/powerpoint/2010/main" val="231693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591127" y="-383"/>
            <a:ext cx="11600873" cy="735291"/>
          </a:xfrm>
          <a:custGeom>
            <a:avLst/>
            <a:gdLst>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 name="connsiteX0" fmla="*/ 0 w 11600873"/>
              <a:gd name="connsiteY0" fmla="*/ 0 h 735291"/>
              <a:gd name="connsiteX1" fmla="*/ 11600873 w 11600873"/>
              <a:gd name="connsiteY1" fmla="*/ 0 h 735291"/>
              <a:gd name="connsiteX2" fmla="*/ 11600873 w 11600873"/>
              <a:gd name="connsiteY2" fmla="*/ 735291 h 735291"/>
              <a:gd name="connsiteX3" fmla="*/ 0 w 11600873"/>
              <a:gd name="connsiteY3" fmla="*/ 735291 h 735291"/>
              <a:gd name="connsiteX4" fmla="*/ 0 w 11600873"/>
              <a:gd name="connsiteY4" fmla="*/ 0 h 73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0873" h="735291">
                <a:moveTo>
                  <a:pt x="0" y="0"/>
                </a:moveTo>
                <a:lnTo>
                  <a:pt x="11600873" y="0"/>
                </a:lnTo>
                <a:lnTo>
                  <a:pt x="11600873" y="735291"/>
                </a:lnTo>
                <a:lnTo>
                  <a:pt x="0" y="735291"/>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ea typeface="Times New Roman" panose="02020603050405020304" pitchFamily="18" charset="0"/>
              </a:rPr>
              <a:t>SUMMIT prequalification's </a:t>
            </a:r>
          </a:p>
        </p:txBody>
      </p:sp>
      <p:sp>
        <p:nvSpPr>
          <p:cNvPr id="10" name="Rectangle 1"/>
          <p:cNvSpPr/>
          <p:nvPr/>
        </p:nvSpPr>
        <p:spPr>
          <a:xfrm>
            <a:off x="890956" y="9425"/>
            <a:ext cx="3669201" cy="685800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667991"/>
              <a:gd name="connsiteY0" fmla="*/ 9426 h 6867426"/>
              <a:gd name="connsiteX1" fmla="*/ 2667991 w 2667991"/>
              <a:gd name="connsiteY1" fmla="*/ 0 h 6867426"/>
              <a:gd name="connsiteX2" fmla="*/ 956878 w 2667991"/>
              <a:gd name="connsiteY2" fmla="*/ 6857999 h 6867426"/>
              <a:gd name="connsiteX3" fmla="*/ 0 w 2667991"/>
              <a:gd name="connsiteY3" fmla="*/ 6867426 h 6867426"/>
              <a:gd name="connsiteX4" fmla="*/ 0 w 2667991"/>
              <a:gd name="connsiteY4" fmla="*/ 9426 h 6867426"/>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22986"/>
              <a:gd name="connsiteY0" fmla="*/ 0 h 6858000"/>
              <a:gd name="connsiteX1" fmla="*/ 2222986 w 2222986"/>
              <a:gd name="connsiteY1" fmla="*/ 150829 h 6858000"/>
              <a:gd name="connsiteX2" fmla="*/ 956878 w 2222986"/>
              <a:gd name="connsiteY2" fmla="*/ 6848573 h 6858000"/>
              <a:gd name="connsiteX3" fmla="*/ 0 w 2222986"/>
              <a:gd name="connsiteY3" fmla="*/ 6858000 h 6858000"/>
              <a:gd name="connsiteX4" fmla="*/ 0 w 2222986"/>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49163"/>
              <a:gd name="connsiteY0" fmla="*/ 0 h 6858000"/>
              <a:gd name="connsiteX1" fmla="*/ 2249163 w 2249163"/>
              <a:gd name="connsiteY1" fmla="*/ 688157 h 6858000"/>
              <a:gd name="connsiteX2" fmla="*/ 956878 w 2249163"/>
              <a:gd name="connsiteY2" fmla="*/ 6848573 h 6858000"/>
              <a:gd name="connsiteX3" fmla="*/ 0 w 2249163"/>
              <a:gd name="connsiteY3" fmla="*/ 6858000 h 6858000"/>
              <a:gd name="connsiteX4" fmla="*/ 0 w 2249163"/>
              <a:gd name="connsiteY4" fmla="*/ 0 h 6858000"/>
              <a:gd name="connsiteX0" fmla="*/ 0 w 2280298"/>
              <a:gd name="connsiteY0" fmla="*/ 0 h 6858000"/>
              <a:gd name="connsiteX1" fmla="*/ 2249163 w 2280298"/>
              <a:gd name="connsiteY1" fmla="*/ 688157 h 6858000"/>
              <a:gd name="connsiteX2" fmla="*/ 956878 w 2280298"/>
              <a:gd name="connsiteY2" fmla="*/ 6848573 h 6858000"/>
              <a:gd name="connsiteX3" fmla="*/ 0 w 2280298"/>
              <a:gd name="connsiteY3" fmla="*/ 6858000 h 6858000"/>
              <a:gd name="connsiteX4" fmla="*/ 0 w 228029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685178"/>
              <a:gd name="connsiteY0" fmla="*/ 0 h 6858000"/>
              <a:gd name="connsiteX1" fmla="*/ 2685178 w 2685178"/>
              <a:gd name="connsiteY1" fmla="*/ 688157 h 6858000"/>
              <a:gd name="connsiteX2" fmla="*/ 956878 w 2685178"/>
              <a:gd name="connsiteY2" fmla="*/ 6848573 h 6858000"/>
              <a:gd name="connsiteX3" fmla="*/ 0 w 2685178"/>
              <a:gd name="connsiteY3" fmla="*/ 6858000 h 6858000"/>
              <a:gd name="connsiteX4" fmla="*/ 0 w 2685178"/>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98911"/>
              <a:gd name="connsiteY0" fmla="*/ 0 h 6858000"/>
              <a:gd name="connsiteX1" fmla="*/ 2898911 w 2898911"/>
              <a:gd name="connsiteY1" fmla="*/ 688157 h 6858000"/>
              <a:gd name="connsiteX2" fmla="*/ 956878 w 2898911"/>
              <a:gd name="connsiteY2" fmla="*/ 6848573 h 6858000"/>
              <a:gd name="connsiteX3" fmla="*/ 0 w 2898911"/>
              <a:gd name="connsiteY3" fmla="*/ 6858000 h 6858000"/>
              <a:gd name="connsiteX4" fmla="*/ 0 w 2898911"/>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46557"/>
              <a:gd name="connsiteY0" fmla="*/ 0 h 6858000"/>
              <a:gd name="connsiteX1" fmla="*/ 2846557 w 2846557"/>
              <a:gd name="connsiteY1" fmla="*/ 744717 h 6858000"/>
              <a:gd name="connsiteX2" fmla="*/ 956878 w 2846557"/>
              <a:gd name="connsiteY2" fmla="*/ 6848573 h 6858000"/>
              <a:gd name="connsiteX3" fmla="*/ 0 w 2846557"/>
              <a:gd name="connsiteY3" fmla="*/ 6858000 h 6858000"/>
              <a:gd name="connsiteX4" fmla="*/ 0 w 2846557"/>
              <a:gd name="connsiteY4" fmla="*/ 0 h 6858000"/>
              <a:gd name="connsiteX0" fmla="*/ 0 w 2898911"/>
              <a:gd name="connsiteY0" fmla="*/ 0 h 6858000"/>
              <a:gd name="connsiteX1" fmla="*/ 2898911 w 2898911"/>
              <a:gd name="connsiteY1" fmla="*/ 707009 h 6858000"/>
              <a:gd name="connsiteX2" fmla="*/ 956878 w 2898911"/>
              <a:gd name="connsiteY2" fmla="*/ 6848573 h 6858000"/>
              <a:gd name="connsiteX3" fmla="*/ 0 w 2898911"/>
              <a:gd name="connsiteY3" fmla="*/ 6858000 h 6858000"/>
              <a:gd name="connsiteX4" fmla="*/ 0 w 2898911"/>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021069"/>
              <a:gd name="connsiteY0" fmla="*/ 0 h 6858000"/>
              <a:gd name="connsiteX1" fmla="*/ 3021069 w 3021069"/>
              <a:gd name="connsiteY1" fmla="*/ 744716 h 6858000"/>
              <a:gd name="connsiteX2" fmla="*/ 956878 w 3021069"/>
              <a:gd name="connsiteY2" fmla="*/ 6848573 h 6858000"/>
              <a:gd name="connsiteX3" fmla="*/ 0 w 3021069"/>
              <a:gd name="connsiteY3" fmla="*/ 6858000 h 6858000"/>
              <a:gd name="connsiteX4" fmla="*/ 0 w 3021069"/>
              <a:gd name="connsiteY4" fmla="*/ 0 h 6858000"/>
              <a:gd name="connsiteX0" fmla="*/ 0 w 3134501"/>
              <a:gd name="connsiteY0" fmla="*/ 0 h 6858000"/>
              <a:gd name="connsiteX1" fmla="*/ 3134501 w 3134501"/>
              <a:gd name="connsiteY1" fmla="*/ 688155 h 6858000"/>
              <a:gd name="connsiteX2" fmla="*/ 956878 w 3134501"/>
              <a:gd name="connsiteY2" fmla="*/ 6848573 h 6858000"/>
              <a:gd name="connsiteX3" fmla="*/ 0 w 3134501"/>
              <a:gd name="connsiteY3" fmla="*/ 6858000 h 6858000"/>
              <a:gd name="connsiteX4" fmla="*/ 0 w 3134501"/>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 name="connsiteX0" fmla="*/ 0 w 3396269"/>
              <a:gd name="connsiteY0" fmla="*/ 0 h 6858000"/>
              <a:gd name="connsiteX1" fmla="*/ 3396269 w 3396269"/>
              <a:gd name="connsiteY1" fmla="*/ 688155 h 6858000"/>
              <a:gd name="connsiteX2" fmla="*/ 956878 w 3396269"/>
              <a:gd name="connsiteY2" fmla="*/ 6848573 h 6858000"/>
              <a:gd name="connsiteX3" fmla="*/ 0 w 3396269"/>
              <a:gd name="connsiteY3" fmla="*/ 6858000 h 6858000"/>
              <a:gd name="connsiteX4" fmla="*/ 0 w 339626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69" h="6858000">
                <a:moveTo>
                  <a:pt x="0" y="0"/>
                </a:moveTo>
                <a:lnTo>
                  <a:pt x="3396269" y="688155"/>
                </a:lnTo>
                <a:cubicBezTo>
                  <a:pt x="-1782932" y="604509"/>
                  <a:pt x="4836524" y="4164362"/>
                  <a:pt x="956878" y="6848573"/>
                </a:cubicBezTo>
                <a:lnTo>
                  <a:pt x="0" y="68580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
          <p:cNvSpPr/>
          <p:nvPr/>
        </p:nvSpPr>
        <p:spPr>
          <a:xfrm>
            <a:off x="461305" y="-9428"/>
            <a:ext cx="3627112" cy="6867426"/>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894856"/>
              <a:gd name="connsiteY0" fmla="*/ 46952 h 6904952"/>
              <a:gd name="connsiteX1" fmla="*/ 2894856 w 2894856"/>
              <a:gd name="connsiteY1" fmla="*/ 0 h 6904952"/>
              <a:gd name="connsiteX2" fmla="*/ 956878 w 2894856"/>
              <a:gd name="connsiteY2" fmla="*/ 6895525 h 6904952"/>
              <a:gd name="connsiteX3" fmla="*/ 0 w 2894856"/>
              <a:gd name="connsiteY3" fmla="*/ 6904952 h 6904952"/>
              <a:gd name="connsiteX4" fmla="*/ 0 w 2894856"/>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2990838"/>
              <a:gd name="connsiteY0" fmla="*/ 46952 h 6904952"/>
              <a:gd name="connsiteX1" fmla="*/ 2990838 w 2990838"/>
              <a:gd name="connsiteY1" fmla="*/ 0 h 6904952"/>
              <a:gd name="connsiteX2" fmla="*/ 956878 w 2990838"/>
              <a:gd name="connsiteY2" fmla="*/ 6895525 h 6904952"/>
              <a:gd name="connsiteX3" fmla="*/ 0 w 2990838"/>
              <a:gd name="connsiteY3" fmla="*/ 6904952 h 6904952"/>
              <a:gd name="connsiteX4" fmla="*/ 0 w 2990838"/>
              <a:gd name="connsiteY4" fmla="*/ 46952 h 6904952"/>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61332"/>
              <a:gd name="connsiteY0" fmla="*/ 37434 h 6895434"/>
              <a:gd name="connsiteX1" fmla="*/ 3261332 w 3261332"/>
              <a:gd name="connsiteY1" fmla="*/ 0 h 6895434"/>
              <a:gd name="connsiteX2" fmla="*/ 956878 w 3261332"/>
              <a:gd name="connsiteY2" fmla="*/ 6886007 h 6895434"/>
              <a:gd name="connsiteX3" fmla="*/ 0 w 3261332"/>
              <a:gd name="connsiteY3" fmla="*/ 6895434 h 6895434"/>
              <a:gd name="connsiteX4" fmla="*/ 0 w 3261332"/>
              <a:gd name="connsiteY4" fmla="*/ 37434 h 6895434"/>
              <a:gd name="connsiteX0" fmla="*/ 0 w 3243880"/>
              <a:gd name="connsiteY0" fmla="*/ 56468 h 6914468"/>
              <a:gd name="connsiteX1" fmla="*/ 3243880 w 3243880"/>
              <a:gd name="connsiteY1" fmla="*/ 0 h 6914468"/>
              <a:gd name="connsiteX2" fmla="*/ 956878 w 3243880"/>
              <a:gd name="connsiteY2" fmla="*/ 6905041 h 6914468"/>
              <a:gd name="connsiteX3" fmla="*/ 0 w 3243880"/>
              <a:gd name="connsiteY3" fmla="*/ 6914468 h 6914468"/>
              <a:gd name="connsiteX4" fmla="*/ 0 w 3243880"/>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531824"/>
              <a:gd name="connsiteY0" fmla="*/ 56468 h 6914468"/>
              <a:gd name="connsiteX1" fmla="*/ 3531824 w 3531824"/>
              <a:gd name="connsiteY1" fmla="*/ 0 h 6914468"/>
              <a:gd name="connsiteX2" fmla="*/ 956878 w 3531824"/>
              <a:gd name="connsiteY2" fmla="*/ 6905041 h 6914468"/>
              <a:gd name="connsiteX3" fmla="*/ 0 w 3531824"/>
              <a:gd name="connsiteY3" fmla="*/ 6914468 h 6914468"/>
              <a:gd name="connsiteX4" fmla="*/ 0 w 3531824"/>
              <a:gd name="connsiteY4" fmla="*/ 56468 h 6914468"/>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 name="connsiteX0" fmla="*/ 0 w 3357312"/>
              <a:gd name="connsiteY0" fmla="*/ 75503 h 6933503"/>
              <a:gd name="connsiteX1" fmla="*/ 3357312 w 3357312"/>
              <a:gd name="connsiteY1" fmla="*/ 0 h 6933503"/>
              <a:gd name="connsiteX2" fmla="*/ 956878 w 3357312"/>
              <a:gd name="connsiteY2" fmla="*/ 6924076 h 6933503"/>
              <a:gd name="connsiteX3" fmla="*/ 0 w 3357312"/>
              <a:gd name="connsiteY3" fmla="*/ 6933503 h 6933503"/>
              <a:gd name="connsiteX4" fmla="*/ 0 w 3357312"/>
              <a:gd name="connsiteY4" fmla="*/ 75503 h 693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312" h="6933503">
                <a:moveTo>
                  <a:pt x="0" y="75503"/>
                </a:moveTo>
                <a:lnTo>
                  <a:pt x="3357312" y="0"/>
                </a:lnTo>
                <a:cubicBezTo>
                  <a:pt x="-3046029" y="633977"/>
                  <a:pt x="4888878" y="4144690"/>
                  <a:pt x="956878" y="6924076"/>
                </a:cubicBezTo>
                <a:lnTo>
                  <a:pt x="0" y="6933503"/>
                </a:lnTo>
                <a:lnTo>
                  <a:pt x="0" y="7550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Rectangle 1"/>
          <p:cNvSpPr/>
          <p:nvPr/>
        </p:nvSpPr>
        <p:spPr>
          <a:xfrm>
            <a:off x="-9428" y="-5571"/>
            <a:ext cx="3500773" cy="6863570"/>
          </a:xfrm>
          <a:custGeom>
            <a:avLst/>
            <a:gdLst>
              <a:gd name="connsiteX0" fmla="*/ 0 w 1366982"/>
              <a:gd name="connsiteY0" fmla="*/ 0 h 6858000"/>
              <a:gd name="connsiteX1" fmla="*/ 1366982 w 1366982"/>
              <a:gd name="connsiteY1" fmla="*/ 0 h 6858000"/>
              <a:gd name="connsiteX2" fmla="*/ 1366982 w 1366982"/>
              <a:gd name="connsiteY2" fmla="*/ 6858000 h 6858000"/>
              <a:gd name="connsiteX3" fmla="*/ 0 w 1366982"/>
              <a:gd name="connsiteY3" fmla="*/ 6858000 h 6858000"/>
              <a:gd name="connsiteX4" fmla="*/ 0 w 1366982"/>
              <a:gd name="connsiteY4" fmla="*/ 0 h 6858000"/>
              <a:gd name="connsiteX0" fmla="*/ 0 w 2187992"/>
              <a:gd name="connsiteY0" fmla="*/ 0 h 6858000"/>
              <a:gd name="connsiteX1" fmla="*/ 1366982 w 2187992"/>
              <a:gd name="connsiteY1" fmla="*/ 0 h 6858000"/>
              <a:gd name="connsiteX2" fmla="*/ 1366982 w 2187992"/>
              <a:gd name="connsiteY2" fmla="*/ 6858000 h 6858000"/>
              <a:gd name="connsiteX3" fmla="*/ 0 w 2187992"/>
              <a:gd name="connsiteY3" fmla="*/ 6858000 h 6858000"/>
              <a:gd name="connsiteX4" fmla="*/ 0 w 2187992"/>
              <a:gd name="connsiteY4" fmla="*/ 0 h 6858000"/>
              <a:gd name="connsiteX0" fmla="*/ 0 w 1947782"/>
              <a:gd name="connsiteY0" fmla="*/ 0 h 6858000"/>
              <a:gd name="connsiteX1" fmla="*/ 1366982 w 1947782"/>
              <a:gd name="connsiteY1" fmla="*/ 0 h 6858000"/>
              <a:gd name="connsiteX2" fmla="*/ 1366982 w 1947782"/>
              <a:gd name="connsiteY2" fmla="*/ 6858000 h 6858000"/>
              <a:gd name="connsiteX3" fmla="*/ 0 w 1947782"/>
              <a:gd name="connsiteY3" fmla="*/ 6858000 h 6858000"/>
              <a:gd name="connsiteX4" fmla="*/ 0 w 1947782"/>
              <a:gd name="connsiteY4" fmla="*/ 0 h 6858000"/>
              <a:gd name="connsiteX0" fmla="*/ 0 w 2025255"/>
              <a:gd name="connsiteY0" fmla="*/ 0 h 6858000"/>
              <a:gd name="connsiteX1" fmla="*/ 1865745 w 2025255"/>
              <a:gd name="connsiteY1" fmla="*/ 36945 h 6858000"/>
              <a:gd name="connsiteX2" fmla="*/ 1366982 w 2025255"/>
              <a:gd name="connsiteY2" fmla="*/ 6858000 h 6858000"/>
              <a:gd name="connsiteX3" fmla="*/ 0 w 2025255"/>
              <a:gd name="connsiteY3" fmla="*/ 6858000 h 6858000"/>
              <a:gd name="connsiteX4" fmla="*/ 0 w 2025255"/>
              <a:gd name="connsiteY4" fmla="*/ 0 h 6858000"/>
              <a:gd name="connsiteX0" fmla="*/ 0 w 1865745"/>
              <a:gd name="connsiteY0" fmla="*/ 0 h 6858000"/>
              <a:gd name="connsiteX1" fmla="*/ 1865745 w 1865745"/>
              <a:gd name="connsiteY1" fmla="*/ 36945 h 6858000"/>
              <a:gd name="connsiteX2" fmla="*/ 1366982 w 1865745"/>
              <a:gd name="connsiteY2" fmla="*/ 6858000 h 6858000"/>
              <a:gd name="connsiteX3" fmla="*/ 0 w 1865745"/>
              <a:gd name="connsiteY3" fmla="*/ 6858000 h 6858000"/>
              <a:gd name="connsiteX4" fmla="*/ 0 w 1865745"/>
              <a:gd name="connsiteY4" fmla="*/ 0 h 6858000"/>
              <a:gd name="connsiteX0" fmla="*/ 0 w 1856509"/>
              <a:gd name="connsiteY0" fmla="*/ 0 h 6858000"/>
              <a:gd name="connsiteX1" fmla="*/ 1856509 w 1856509"/>
              <a:gd name="connsiteY1" fmla="*/ 0 h 6858000"/>
              <a:gd name="connsiteX2" fmla="*/ 1366982 w 1856509"/>
              <a:gd name="connsiteY2" fmla="*/ 6858000 h 6858000"/>
              <a:gd name="connsiteX3" fmla="*/ 0 w 1856509"/>
              <a:gd name="connsiteY3" fmla="*/ 6858000 h 6858000"/>
              <a:gd name="connsiteX4" fmla="*/ 0 w 1856509"/>
              <a:gd name="connsiteY4" fmla="*/ 0 h 6858000"/>
              <a:gd name="connsiteX0" fmla="*/ 0 w 2170771"/>
              <a:gd name="connsiteY0" fmla="*/ 0 h 6858000"/>
              <a:gd name="connsiteX1" fmla="*/ 1856509 w 2170771"/>
              <a:gd name="connsiteY1" fmla="*/ 0 h 6858000"/>
              <a:gd name="connsiteX2" fmla="*/ 1366982 w 2170771"/>
              <a:gd name="connsiteY2" fmla="*/ 6858000 h 6858000"/>
              <a:gd name="connsiteX3" fmla="*/ 0 w 2170771"/>
              <a:gd name="connsiteY3" fmla="*/ 6858000 h 6858000"/>
              <a:gd name="connsiteX4" fmla="*/ 0 w 2170771"/>
              <a:gd name="connsiteY4" fmla="*/ 0 h 6858000"/>
              <a:gd name="connsiteX0" fmla="*/ 0 w 2361672"/>
              <a:gd name="connsiteY0" fmla="*/ 0 h 6858000"/>
              <a:gd name="connsiteX1" fmla="*/ 1856509 w 2361672"/>
              <a:gd name="connsiteY1" fmla="*/ 0 h 6858000"/>
              <a:gd name="connsiteX2" fmla="*/ 1366982 w 2361672"/>
              <a:gd name="connsiteY2" fmla="*/ 6858000 h 6858000"/>
              <a:gd name="connsiteX3" fmla="*/ 0 w 2361672"/>
              <a:gd name="connsiteY3" fmla="*/ 6858000 h 6858000"/>
              <a:gd name="connsiteX4" fmla="*/ 0 w 2361672"/>
              <a:gd name="connsiteY4" fmla="*/ 0 h 6858000"/>
              <a:gd name="connsiteX0" fmla="*/ 0 w 2264529"/>
              <a:gd name="connsiteY0" fmla="*/ 0 h 6858000"/>
              <a:gd name="connsiteX1" fmla="*/ 1856509 w 2264529"/>
              <a:gd name="connsiteY1" fmla="*/ 0 h 6858000"/>
              <a:gd name="connsiteX2" fmla="*/ 1366982 w 2264529"/>
              <a:gd name="connsiteY2" fmla="*/ 6858000 h 6858000"/>
              <a:gd name="connsiteX3" fmla="*/ 0 w 2264529"/>
              <a:gd name="connsiteY3" fmla="*/ 6858000 h 6858000"/>
              <a:gd name="connsiteX4" fmla="*/ 0 w 2264529"/>
              <a:gd name="connsiteY4" fmla="*/ 0 h 6858000"/>
              <a:gd name="connsiteX0" fmla="*/ 0 w 2228601"/>
              <a:gd name="connsiteY0" fmla="*/ 0 h 6858000"/>
              <a:gd name="connsiteX1" fmla="*/ 1856509 w 2228601"/>
              <a:gd name="connsiteY1" fmla="*/ 0 h 6858000"/>
              <a:gd name="connsiteX2" fmla="*/ 1366982 w 2228601"/>
              <a:gd name="connsiteY2" fmla="*/ 6858000 h 6858000"/>
              <a:gd name="connsiteX3" fmla="*/ 0 w 2228601"/>
              <a:gd name="connsiteY3" fmla="*/ 6858000 h 6858000"/>
              <a:gd name="connsiteX4" fmla="*/ 0 w 2228601"/>
              <a:gd name="connsiteY4" fmla="*/ 0 h 6858000"/>
              <a:gd name="connsiteX0" fmla="*/ 0 w 2209718"/>
              <a:gd name="connsiteY0" fmla="*/ 0 h 6858000"/>
              <a:gd name="connsiteX1" fmla="*/ 1856509 w 2209718"/>
              <a:gd name="connsiteY1" fmla="*/ 0 h 6858000"/>
              <a:gd name="connsiteX2" fmla="*/ 1366982 w 2209718"/>
              <a:gd name="connsiteY2" fmla="*/ 6858000 h 6858000"/>
              <a:gd name="connsiteX3" fmla="*/ 0 w 2209718"/>
              <a:gd name="connsiteY3" fmla="*/ 6858000 h 6858000"/>
              <a:gd name="connsiteX4" fmla="*/ 0 w 2209718"/>
              <a:gd name="connsiteY4" fmla="*/ 0 h 6858000"/>
              <a:gd name="connsiteX0" fmla="*/ 0 w 2181589"/>
              <a:gd name="connsiteY0" fmla="*/ 0 h 6858000"/>
              <a:gd name="connsiteX1" fmla="*/ 1856509 w 2181589"/>
              <a:gd name="connsiteY1" fmla="*/ 0 h 6858000"/>
              <a:gd name="connsiteX2" fmla="*/ 1366982 w 2181589"/>
              <a:gd name="connsiteY2" fmla="*/ 6858000 h 6858000"/>
              <a:gd name="connsiteX3" fmla="*/ 0 w 2181589"/>
              <a:gd name="connsiteY3" fmla="*/ 6858000 h 6858000"/>
              <a:gd name="connsiteX4" fmla="*/ 0 w 2181589"/>
              <a:gd name="connsiteY4" fmla="*/ 0 h 6858000"/>
              <a:gd name="connsiteX0" fmla="*/ 0 w 2413222"/>
              <a:gd name="connsiteY0" fmla="*/ 0 h 6858000"/>
              <a:gd name="connsiteX1" fmla="*/ 1856509 w 2413222"/>
              <a:gd name="connsiteY1" fmla="*/ 0 h 6858000"/>
              <a:gd name="connsiteX2" fmla="*/ 1366982 w 2413222"/>
              <a:gd name="connsiteY2" fmla="*/ 6858000 h 6858000"/>
              <a:gd name="connsiteX3" fmla="*/ 0 w 2413222"/>
              <a:gd name="connsiteY3" fmla="*/ 6858000 h 6858000"/>
              <a:gd name="connsiteX4" fmla="*/ 0 w 2413222"/>
              <a:gd name="connsiteY4" fmla="*/ 0 h 6858000"/>
              <a:gd name="connsiteX0" fmla="*/ 0 w 2361810"/>
              <a:gd name="connsiteY0" fmla="*/ 0 h 6858000"/>
              <a:gd name="connsiteX1" fmla="*/ 1856509 w 2361810"/>
              <a:gd name="connsiteY1" fmla="*/ 0 h 6858000"/>
              <a:gd name="connsiteX2" fmla="*/ 1366982 w 2361810"/>
              <a:gd name="connsiteY2" fmla="*/ 6858000 h 6858000"/>
              <a:gd name="connsiteX3" fmla="*/ 0 w 2361810"/>
              <a:gd name="connsiteY3" fmla="*/ 6858000 h 6858000"/>
              <a:gd name="connsiteX4" fmla="*/ 0 w 2361810"/>
              <a:gd name="connsiteY4" fmla="*/ 0 h 6858000"/>
              <a:gd name="connsiteX0" fmla="*/ 0 w 2376099"/>
              <a:gd name="connsiteY0" fmla="*/ 0 h 6858000"/>
              <a:gd name="connsiteX1" fmla="*/ 1856509 w 2376099"/>
              <a:gd name="connsiteY1" fmla="*/ 0 h 6858000"/>
              <a:gd name="connsiteX2" fmla="*/ 1366982 w 2376099"/>
              <a:gd name="connsiteY2" fmla="*/ 6858000 h 6858000"/>
              <a:gd name="connsiteX3" fmla="*/ 0 w 2376099"/>
              <a:gd name="connsiteY3" fmla="*/ 6858000 h 6858000"/>
              <a:gd name="connsiteX4" fmla="*/ 0 w 2376099"/>
              <a:gd name="connsiteY4" fmla="*/ 0 h 6858000"/>
              <a:gd name="connsiteX0" fmla="*/ 0 w 2364637"/>
              <a:gd name="connsiteY0" fmla="*/ 0 h 6858000"/>
              <a:gd name="connsiteX1" fmla="*/ 1856509 w 2364637"/>
              <a:gd name="connsiteY1" fmla="*/ 0 h 6858000"/>
              <a:gd name="connsiteX2" fmla="*/ 1366982 w 2364637"/>
              <a:gd name="connsiteY2" fmla="*/ 6858000 h 6858000"/>
              <a:gd name="connsiteX3" fmla="*/ 0 w 2364637"/>
              <a:gd name="connsiteY3" fmla="*/ 6858000 h 6858000"/>
              <a:gd name="connsiteX4" fmla="*/ 0 w 2364637"/>
              <a:gd name="connsiteY4" fmla="*/ 0 h 6858000"/>
              <a:gd name="connsiteX0" fmla="*/ 0 w 2414656"/>
              <a:gd name="connsiteY0" fmla="*/ 0 h 6858000"/>
              <a:gd name="connsiteX1" fmla="*/ 2292789 w 2414656"/>
              <a:gd name="connsiteY1" fmla="*/ 0 h 6858000"/>
              <a:gd name="connsiteX2" fmla="*/ 1366982 w 2414656"/>
              <a:gd name="connsiteY2" fmla="*/ 6858000 h 6858000"/>
              <a:gd name="connsiteX3" fmla="*/ 0 w 2414656"/>
              <a:gd name="connsiteY3" fmla="*/ 6858000 h 6858000"/>
              <a:gd name="connsiteX4" fmla="*/ 0 w 2414656"/>
              <a:gd name="connsiteY4" fmla="*/ 0 h 6858000"/>
              <a:gd name="connsiteX0" fmla="*/ 0 w 2338330"/>
              <a:gd name="connsiteY0" fmla="*/ 0 h 6858000"/>
              <a:gd name="connsiteX1" fmla="*/ 2292789 w 2338330"/>
              <a:gd name="connsiteY1" fmla="*/ 0 h 6858000"/>
              <a:gd name="connsiteX2" fmla="*/ 1366982 w 2338330"/>
              <a:gd name="connsiteY2" fmla="*/ 6858000 h 6858000"/>
              <a:gd name="connsiteX3" fmla="*/ 0 w 2338330"/>
              <a:gd name="connsiteY3" fmla="*/ 6858000 h 6858000"/>
              <a:gd name="connsiteX4" fmla="*/ 0 w 2338330"/>
              <a:gd name="connsiteY4" fmla="*/ 0 h 6858000"/>
              <a:gd name="connsiteX0" fmla="*/ 0 w 2354456"/>
              <a:gd name="connsiteY0" fmla="*/ 0 h 6858000"/>
              <a:gd name="connsiteX1" fmla="*/ 2292789 w 2354456"/>
              <a:gd name="connsiteY1" fmla="*/ 0 h 6858000"/>
              <a:gd name="connsiteX2" fmla="*/ 1366982 w 2354456"/>
              <a:gd name="connsiteY2" fmla="*/ 6858000 h 6858000"/>
              <a:gd name="connsiteX3" fmla="*/ 0 w 2354456"/>
              <a:gd name="connsiteY3" fmla="*/ 6858000 h 6858000"/>
              <a:gd name="connsiteX4" fmla="*/ 0 w 2354456"/>
              <a:gd name="connsiteY4" fmla="*/ 0 h 6858000"/>
              <a:gd name="connsiteX0" fmla="*/ 0 w 2308333"/>
              <a:gd name="connsiteY0" fmla="*/ 0 h 6858000"/>
              <a:gd name="connsiteX1" fmla="*/ 2292789 w 2308333"/>
              <a:gd name="connsiteY1" fmla="*/ 0 h 6858000"/>
              <a:gd name="connsiteX2" fmla="*/ 1366982 w 2308333"/>
              <a:gd name="connsiteY2" fmla="*/ 6858000 h 6858000"/>
              <a:gd name="connsiteX3" fmla="*/ 0 w 2308333"/>
              <a:gd name="connsiteY3" fmla="*/ 6858000 h 6858000"/>
              <a:gd name="connsiteX4" fmla="*/ 0 w 2308333"/>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366982 w 2292789"/>
              <a:gd name="connsiteY2" fmla="*/ 685800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1105214 w 2292789"/>
              <a:gd name="connsiteY2" fmla="*/ 6848574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642757 w 2292789"/>
              <a:gd name="connsiteY2" fmla="*/ 6829720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292789"/>
              <a:gd name="connsiteY0" fmla="*/ 0 h 6858000"/>
              <a:gd name="connsiteX1" fmla="*/ 2292789 w 2292789"/>
              <a:gd name="connsiteY1" fmla="*/ 0 h 6858000"/>
              <a:gd name="connsiteX2" fmla="*/ 956878 w 2292789"/>
              <a:gd name="connsiteY2" fmla="*/ 6848573 h 6858000"/>
              <a:gd name="connsiteX3" fmla="*/ 0 w 2292789"/>
              <a:gd name="connsiteY3" fmla="*/ 6858000 h 6858000"/>
              <a:gd name="connsiteX4" fmla="*/ 0 w 2292789"/>
              <a:gd name="connsiteY4" fmla="*/ 0 h 6858000"/>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85442"/>
              <a:gd name="connsiteY0" fmla="*/ 65987 h 6923987"/>
              <a:gd name="connsiteX1" fmla="*/ 2685442 w 2685442"/>
              <a:gd name="connsiteY1" fmla="*/ 0 h 6923987"/>
              <a:gd name="connsiteX2" fmla="*/ 956878 w 2685442"/>
              <a:gd name="connsiteY2" fmla="*/ 6914560 h 6923987"/>
              <a:gd name="connsiteX3" fmla="*/ 0 w 2685442"/>
              <a:gd name="connsiteY3" fmla="*/ 6923987 h 6923987"/>
              <a:gd name="connsiteX4" fmla="*/ 0 w 2685442"/>
              <a:gd name="connsiteY4" fmla="*/ 65987 h 6923987"/>
              <a:gd name="connsiteX0" fmla="*/ 0 w 2694168"/>
              <a:gd name="connsiteY0" fmla="*/ 28052 h 6923987"/>
              <a:gd name="connsiteX1" fmla="*/ 2694168 w 2694168"/>
              <a:gd name="connsiteY1" fmla="*/ 0 h 6923987"/>
              <a:gd name="connsiteX2" fmla="*/ 965604 w 2694168"/>
              <a:gd name="connsiteY2" fmla="*/ 6914560 h 6923987"/>
              <a:gd name="connsiteX3" fmla="*/ 8726 w 2694168"/>
              <a:gd name="connsiteY3" fmla="*/ 6923987 h 6923987"/>
              <a:gd name="connsiteX4" fmla="*/ 0 w 2694168"/>
              <a:gd name="connsiteY4" fmla="*/ 28052 h 6923987"/>
              <a:gd name="connsiteX0" fmla="*/ 0 w 2676717"/>
              <a:gd name="connsiteY0" fmla="*/ 0 h 6895935"/>
              <a:gd name="connsiteX1" fmla="*/ 2676717 w 2676717"/>
              <a:gd name="connsiteY1" fmla="*/ 19367 h 6895935"/>
              <a:gd name="connsiteX2" fmla="*/ 965604 w 2676717"/>
              <a:gd name="connsiteY2" fmla="*/ 6886508 h 6895935"/>
              <a:gd name="connsiteX3" fmla="*/ 8726 w 2676717"/>
              <a:gd name="connsiteY3" fmla="*/ 6895935 h 6895935"/>
              <a:gd name="connsiteX4" fmla="*/ 0 w 2676717"/>
              <a:gd name="connsiteY4" fmla="*/ 0 h 6895935"/>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 name="connsiteX0" fmla="*/ 0 w 2720345"/>
              <a:gd name="connsiteY0" fmla="*/ 9084 h 6905019"/>
              <a:gd name="connsiteX1" fmla="*/ 2720345 w 2720345"/>
              <a:gd name="connsiteY1" fmla="*/ 0 h 6905019"/>
              <a:gd name="connsiteX2" fmla="*/ 965604 w 2720345"/>
              <a:gd name="connsiteY2" fmla="*/ 6895592 h 6905019"/>
              <a:gd name="connsiteX3" fmla="*/ 8726 w 2720345"/>
              <a:gd name="connsiteY3" fmla="*/ 6905019 h 6905019"/>
              <a:gd name="connsiteX4" fmla="*/ 0 w 2720345"/>
              <a:gd name="connsiteY4" fmla="*/ 9084 h 690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345" h="6905019">
                <a:moveTo>
                  <a:pt x="0" y="9084"/>
                </a:moveTo>
                <a:lnTo>
                  <a:pt x="2720345" y="0"/>
                </a:lnTo>
                <a:cubicBezTo>
                  <a:pt x="-2438030" y="825407"/>
                  <a:pt x="4514558" y="4230349"/>
                  <a:pt x="965604" y="6895592"/>
                </a:cubicBezTo>
                <a:lnTo>
                  <a:pt x="8726" y="6905019"/>
                </a:lnTo>
                <a:cubicBezTo>
                  <a:pt x="5817" y="4606374"/>
                  <a:pt x="2909" y="2307729"/>
                  <a:pt x="0" y="908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5" y="5356713"/>
            <a:ext cx="2054805" cy="571900"/>
          </a:xfrm>
          <a:prstGeom prst="rect">
            <a:avLst/>
          </a:prstGeom>
        </p:spPr>
      </p:pic>
      <p:graphicFrame>
        <p:nvGraphicFramePr>
          <p:cNvPr id="3" name="Table 4">
            <a:extLst>
              <a:ext uri="{FF2B5EF4-FFF2-40B4-BE49-F238E27FC236}">
                <a16:creationId xmlns:a16="http://schemas.microsoft.com/office/drawing/2014/main" id="{39466358-25F0-4A69-B541-F36AEE04F11A}"/>
              </a:ext>
            </a:extLst>
          </p:cNvPr>
          <p:cNvGraphicFramePr>
            <a:graphicFrameLocks noGrp="1"/>
          </p:cNvGraphicFramePr>
          <p:nvPr>
            <p:extLst>
              <p:ext uri="{D42A27DB-BD31-4B8C-83A1-F6EECF244321}">
                <p14:modId xmlns:p14="http://schemas.microsoft.com/office/powerpoint/2010/main" val="1505284002"/>
              </p:ext>
            </p:extLst>
          </p:nvPr>
        </p:nvGraphicFramePr>
        <p:xfrm>
          <a:off x="3352800" y="743953"/>
          <a:ext cx="8839200" cy="6123088"/>
        </p:xfrm>
        <a:graphic>
          <a:graphicData uri="http://schemas.openxmlformats.org/drawingml/2006/table">
            <a:tbl>
              <a:tblPr firstRow="1" bandRow="1">
                <a:tableStyleId>{69CF1AB2-1976-4502-BF36-3FF5EA218861}</a:tableStyleId>
              </a:tblPr>
              <a:tblGrid>
                <a:gridCol w="981736">
                  <a:extLst>
                    <a:ext uri="{9D8B030D-6E8A-4147-A177-3AD203B41FA5}">
                      <a16:colId xmlns:a16="http://schemas.microsoft.com/office/drawing/2014/main" val="2090155044"/>
                    </a:ext>
                  </a:extLst>
                </a:gridCol>
                <a:gridCol w="2585465">
                  <a:extLst>
                    <a:ext uri="{9D8B030D-6E8A-4147-A177-3AD203B41FA5}">
                      <a16:colId xmlns:a16="http://schemas.microsoft.com/office/drawing/2014/main" val="1418824585"/>
                    </a:ext>
                  </a:extLst>
                </a:gridCol>
                <a:gridCol w="3062198">
                  <a:extLst>
                    <a:ext uri="{9D8B030D-6E8A-4147-A177-3AD203B41FA5}">
                      <a16:colId xmlns:a16="http://schemas.microsoft.com/office/drawing/2014/main" val="1877308628"/>
                    </a:ext>
                  </a:extLst>
                </a:gridCol>
                <a:gridCol w="2209801">
                  <a:extLst>
                    <a:ext uri="{9D8B030D-6E8A-4147-A177-3AD203B41FA5}">
                      <a16:colId xmlns:a16="http://schemas.microsoft.com/office/drawing/2014/main" val="2650974183"/>
                    </a:ext>
                  </a:extLst>
                </a:gridCol>
              </a:tblGrid>
              <a:tr h="797871">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58</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Design</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Master School - Preparatory School</a:t>
                      </a:r>
                      <a:endParaRPr lang="en-US" sz="1200" b="1">
                        <a:solidFill>
                          <a:schemeClr val="accent2">
                            <a:lumMod val="50000"/>
                          </a:schemeClr>
                        </a:solidFill>
                        <a:effectLst/>
                      </a:endParaRPr>
                    </a:p>
                    <a:p>
                      <a:pPr marL="0" marR="0" algn="ctr" rtl="0">
                        <a:spcBef>
                          <a:spcPts val="0"/>
                        </a:spcBef>
                        <a:spcAft>
                          <a:spcPts val="0"/>
                        </a:spcAft>
                      </a:pPr>
                      <a:r>
                        <a:rPr lang="en-US" sz="1100" b="1">
                          <a:solidFill>
                            <a:schemeClr val="accent2">
                              <a:lumMod val="50000"/>
                            </a:schemeClr>
                          </a:solidFill>
                          <a:effectLst/>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HVAC</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39406545"/>
                  </a:ext>
                </a:extLst>
              </a:tr>
              <a:tr h="1311100">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59</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Design</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Mr Mina Hebaish Vilaa</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Hacienda  – North coast </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Turn Key Villa</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585283145"/>
                  </a:ext>
                </a:extLst>
              </a:tr>
              <a:tr h="1311100">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60</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Design</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err="1">
                          <a:solidFill>
                            <a:schemeClr val="accent2">
                              <a:lumMod val="50000"/>
                            </a:schemeClr>
                          </a:solidFill>
                          <a:effectLst/>
                        </a:rPr>
                        <a:t>Eng</a:t>
                      </a:r>
                      <a:r>
                        <a:rPr lang="en-US" sz="1100" b="1" dirty="0">
                          <a:solidFill>
                            <a:schemeClr val="accent2">
                              <a:lumMod val="50000"/>
                            </a:schemeClr>
                          </a:solidFill>
                          <a:effectLst/>
                        </a:rPr>
                        <a:t> Mahmoud </a:t>
                      </a:r>
                      <a:r>
                        <a:rPr lang="en-US" sz="1100" b="1" dirty="0" err="1">
                          <a:solidFill>
                            <a:schemeClr val="accent2">
                              <a:lumMod val="50000"/>
                            </a:schemeClr>
                          </a:solidFill>
                          <a:effectLst/>
                        </a:rPr>
                        <a:t>Ishish</a:t>
                      </a:r>
                      <a:r>
                        <a:rPr lang="en-US" sz="1100" b="1" dirty="0">
                          <a:solidFill>
                            <a:schemeClr val="accent2">
                              <a:lumMod val="50000"/>
                            </a:schemeClr>
                          </a:solidFill>
                          <a:effectLst/>
                        </a:rPr>
                        <a:t> Villa</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err="1">
                          <a:solidFill>
                            <a:schemeClr val="accent2">
                              <a:lumMod val="50000"/>
                            </a:schemeClr>
                          </a:solidFill>
                          <a:effectLst/>
                        </a:rPr>
                        <a:t>Elsheik</a:t>
                      </a:r>
                      <a:r>
                        <a:rPr lang="en-US" sz="1100" b="1" dirty="0">
                          <a:solidFill>
                            <a:schemeClr val="accent2">
                              <a:lumMod val="50000"/>
                            </a:schemeClr>
                          </a:solidFill>
                          <a:effectLst/>
                        </a:rPr>
                        <a:t> Zayed</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Main Contractor</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Turn Key Villa</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796873681"/>
                  </a:ext>
                </a:extLst>
              </a:tr>
              <a:tr h="1107275">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61</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Design</a:t>
                      </a:r>
                      <a:endParaRPr lang="en-US" sz="1200" b="1">
                        <a:solidFill>
                          <a:schemeClr val="accent2">
                            <a:lumMod val="50000"/>
                          </a:schemeClr>
                        </a:solidFill>
                        <a:effectLst/>
                      </a:endParaRPr>
                    </a:p>
                    <a:p>
                      <a:pPr marL="0" marR="0" algn="ctr" rtl="0">
                        <a:lnSpc>
                          <a:spcPct val="115000"/>
                        </a:lnSpc>
                        <a:spcBef>
                          <a:spcPts val="0"/>
                        </a:spcBef>
                        <a:spcAft>
                          <a:spcPts val="1000"/>
                        </a:spcAft>
                      </a:pPr>
                      <a:r>
                        <a:rPr lang="en-US" sz="1100" b="1">
                          <a:solidFill>
                            <a:schemeClr val="accent2">
                              <a:lumMod val="50000"/>
                            </a:schemeClr>
                          </a:solidFill>
                          <a:effectLst/>
                        </a:rPr>
                        <a:t>Supply/Install</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err="1">
                          <a:solidFill>
                            <a:schemeClr val="accent2">
                              <a:lumMod val="50000"/>
                            </a:schemeClr>
                          </a:solidFill>
                          <a:effectLst/>
                        </a:rPr>
                        <a:t>Mr</a:t>
                      </a:r>
                      <a:r>
                        <a:rPr lang="en-US" sz="1100" b="1" dirty="0">
                          <a:solidFill>
                            <a:schemeClr val="accent2">
                              <a:lumMod val="50000"/>
                            </a:schemeClr>
                          </a:solidFill>
                          <a:effectLst/>
                        </a:rPr>
                        <a:t> </a:t>
                      </a:r>
                      <a:r>
                        <a:rPr lang="en-US" sz="1100" b="1" dirty="0" err="1">
                          <a:solidFill>
                            <a:schemeClr val="accent2">
                              <a:lumMod val="50000"/>
                            </a:schemeClr>
                          </a:solidFill>
                          <a:effectLst/>
                        </a:rPr>
                        <a:t>Kariem</a:t>
                      </a:r>
                      <a:r>
                        <a:rPr lang="en-US" sz="1100" b="1" dirty="0">
                          <a:solidFill>
                            <a:schemeClr val="accent2">
                              <a:lumMod val="50000"/>
                            </a:schemeClr>
                          </a:solidFill>
                          <a:effectLst/>
                        </a:rPr>
                        <a:t> </a:t>
                      </a:r>
                      <a:r>
                        <a:rPr lang="en-US" sz="1100" b="1" dirty="0" err="1">
                          <a:solidFill>
                            <a:schemeClr val="accent2">
                              <a:lumMod val="50000"/>
                            </a:schemeClr>
                          </a:solidFill>
                          <a:effectLst/>
                        </a:rPr>
                        <a:t>Appart</a:t>
                      </a:r>
                      <a:r>
                        <a:rPr lang="en-US" sz="1100" b="1" dirty="0">
                          <a:solidFill>
                            <a:schemeClr val="accent2">
                              <a:lumMod val="50000"/>
                            </a:schemeClr>
                          </a:solidFill>
                          <a:effectLst/>
                        </a:rPr>
                        <a:t>. -Square Compound -</a:t>
                      </a:r>
                      <a:r>
                        <a:rPr lang="en-US" sz="1100" b="1" dirty="0" err="1">
                          <a:solidFill>
                            <a:schemeClr val="accent2">
                              <a:lumMod val="50000"/>
                            </a:schemeClr>
                          </a:solidFill>
                          <a:effectLst/>
                        </a:rPr>
                        <a:t>Eltogamaa</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Main Contractor</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Turn Key Villa</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827169179"/>
                  </a:ext>
                </a:extLst>
              </a:tr>
              <a:tr h="797871">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62</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Design</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 </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a:solidFill>
                            <a:schemeClr val="accent2">
                              <a:lumMod val="50000"/>
                            </a:schemeClr>
                          </a:solidFill>
                          <a:effectLst/>
                        </a:rPr>
                        <a:t>Elmalak Eltaher </a:t>
                      </a:r>
                      <a:r>
                        <a:rPr lang="ar-SA" sz="1100" b="1">
                          <a:solidFill>
                            <a:schemeClr val="accent2">
                              <a:lumMod val="50000"/>
                            </a:schemeClr>
                          </a:solidFill>
                          <a:effectLst/>
                        </a:rPr>
                        <a:t>- </a:t>
                      </a:r>
                      <a:r>
                        <a:rPr lang="en-US" sz="1100" b="1">
                          <a:solidFill>
                            <a:schemeClr val="accent2">
                              <a:lumMod val="50000"/>
                            </a:schemeClr>
                          </a:solidFill>
                          <a:effectLst/>
                        </a:rPr>
                        <a:t>Cruise ship </a:t>
                      </a:r>
                      <a:endParaRPr lang="en-US" sz="1200" b="1">
                        <a:solidFill>
                          <a:schemeClr val="accent2">
                            <a:lumMod val="50000"/>
                          </a:schemeClr>
                        </a:solidFill>
                        <a:effectLst/>
                      </a:endParaRPr>
                    </a:p>
                    <a:p>
                      <a:pPr marL="0" marR="0" algn="ctr" rtl="0">
                        <a:spcBef>
                          <a:spcPts val="0"/>
                        </a:spcBef>
                        <a:spcAft>
                          <a:spcPts val="0"/>
                        </a:spcAft>
                      </a:pPr>
                      <a:r>
                        <a:rPr lang="en-US" sz="1100" b="1">
                          <a:solidFill>
                            <a:schemeClr val="accent2">
                              <a:lumMod val="50000"/>
                            </a:schemeClr>
                          </a:solidFill>
                          <a:effectLst/>
                        </a:rPr>
                        <a:t>Main Contractor</a:t>
                      </a:r>
                      <a:endParaRPr lang="en-US" sz="1200" b="1">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Fully Package (Design +BOQ)</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975437220"/>
                  </a:ext>
                </a:extLst>
              </a:tr>
              <a:tr h="797871">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63 </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Design</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 </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El King Restaurant – </a:t>
                      </a:r>
                      <a:r>
                        <a:rPr lang="en-US" sz="1100" b="1" dirty="0" err="1">
                          <a:solidFill>
                            <a:schemeClr val="accent2">
                              <a:lumMod val="50000"/>
                            </a:schemeClr>
                          </a:solidFill>
                          <a:effectLst/>
                        </a:rPr>
                        <a:t>Elmohanseen</a:t>
                      </a:r>
                      <a:endParaRPr lang="en-US" sz="1200" b="1" dirty="0">
                        <a:solidFill>
                          <a:schemeClr val="accent2">
                            <a:lumMod val="50000"/>
                          </a:schemeClr>
                        </a:solidFill>
                        <a:effectLst/>
                      </a:endParaRPr>
                    </a:p>
                    <a:p>
                      <a:pPr marL="0" marR="0" algn="ctr" rtl="0">
                        <a:lnSpc>
                          <a:spcPct val="115000"/>
                        </a:lnSpc>
                        <a:spcBef>
                          <a:spcPts val="0"/>
                        </a:spcBef>
                        <a:spcAft>
                          <a:spcPts val="1000"/>
                        </a:spcAft>
                      </a:pPr>
                      <a:r>
                        <a:rPr lang="en-US" sz="1100" b="1" dirty="0">
                          <a:solidFill>
                            <a:schemeClr val="accent2">
                              <a:lumMod val="50000"/>
                            </a:schemeClr>
                          </a:solidFill>
                          <a:effectLst/>
                        </a:rPr>
                        <a:t>Main Contractor</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0">
                        <a:lnSpc>
                          <a:spcPct val="115000"/>
                        </a:lnSpc>
                        <a:spcBef>
                          <a:spcPts val="0"/>
                        </a:spcBef>
                        <a:spcAft>
                          <a:spcPts val="1000"/>
                        </a:spcAft>
                      </a:pPr>
                      <a:r>
                        <a:rPr lang="en-US" sz="1100" b="1" dirty="0">
                          <a:solidFill>
                            <a:schemeClr val="accent2">
                              <a:lumMod val="50000"/>
                            </a:schemeClr>
                          </a:solidFill>
                          <a:effectLst/>
                        </a:rPr>
                        <a:t>Fully Package (Design +BOQ)</a:t>
                      </a:r>
                      <a:endParaRPr lang="en-US" sz="1200" b="1" dirty="0">
                        <a:solidFill>
                          <a:schemeClr val="accent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38125100"/>
                  </a:ext>
                </a:extLst>
              </a:tr>
            </a:tbl>
          </a:graphicData>
        </a:graphic>
      </p:graphicFrame>
    </p:spTree>
    <p:extLst>
      <p:ext uri="{BB962C8B-B14F-4D97-AF65-F5344CB8AC3E}">
        <p14:creationId xmlns:p14="http://schemas.microsoft.com/office/powerpoint/2010/main" val="2847702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8237"/>
          <a:stretch/>
        </p:blipFill>
        <p:spPr>
          <a:xfrm>
            <a:off x="0" y="0"/>
            <a:ext cx="12097966" cy="6858000"/>
          </a:xfrm>
          <a:prstGeom prst="rect">
            <a:avLst/>
          </a:prstGeom>
          <a:ln>
            <a:noFill/>
          </a:ln>
          <a:effectLst>
            <a:softEdge rad="112500"/>
          </a:effectLst>
        </p:spPr>
      </p:pic>
      <p:sp>
        <p:nvSpPr>
          <p:cNvPr id="2" name="Title 1"/>
          <p:cNvSpPr>
            <a:spLocks noGrp="1"/>
          </p:cNvSpPr>
          <p:nvPr>
            <p:ph type="title"/>
          </p:nvPr>
        </p:nvSpPr>
        <p:spPr>
          <a:xfrm>
            <a:off x="4079358" y="4396949"/>
            <a:ext cx="4420342" cy="2109100"/>
          </a:xfrm>
        </p:spPr>
        <p:txBody>
          <a:bodyPr>
            <a:noAutofit/>
          </a:bodyPr>
          <a:lstStyle/>
          <a:p>
            <a:pPr>
              <a:spcBef>
                <a:spcPts val="0"/>
              </a:spcBef>
              <a:tabLst>
                <a:tab pos="2070735" algn="l"/>
              </a:tabLst>
            </a:pPr>
            <a:br>
              <a:rPr lang="en-US" sz="2000" dirty="0">
                <a:solidFill>
                  <a:srgbClr val="002060"/>
                </a:solidFill>
                <a:effectLst/>
                <a:latin typeface="Times New Roman" panose="02020603050405020304" pitchFamily="18" charset="0"/>
                <a:ea typeface="Times New Roman" panose="02020603050405020304" pitchFamily="18" charset="0"/>
              </a:rPr>
            </a:br>
            <a:br>
              <a:rPr lang="en-US" sz="2000" dirty="0">
                <a:solidFill>
                  <a:srgbClr val="002060"/>
                </a:solidFill>
                <a:effectLst/>
                <a:latin typeface="Times New Roman" panose="02020603050405020304" pitchFamily="18" charset="0"/>
                <a:ea typeface="Times New Roman" panose="02020603050405020304" pitchFamily="18" charset="0"/>
              </a:rPr>
            </a:br>
            <a:r>
              <a:rPr lang="en-US" sz="2400" b="1" dirty="0">
                <a:solidFill>
                  <a:srgbClr val="002060"/>
                </a:solidFill>
                <a:latin typeface="Andalus" panose="02020603050405020304" pitchFamily="18" charset="-78"/>
                <a:ea typeface="Times New Roman" panose="02020603050405020304" pitchFamily="18" charset="0"/>
              </a:rPr>
              <a:t>Email: Info@Summittecs.com</a:t>
            </a:r>
            <a:br>
              <a:rPr lang="en-US" sz="2000" dirty="0">
                <a:solidFill>
                  <a:srgbClr val="002060"/>
                </a:solidFill>
                <a:effectLst/>
                <a:latin typeface="Times New Roman" panose="02020603050405020304" pitchFamily="18" charset="0"/>
                <a:ea typeface="Times New Roman" panose="02020603050405020304" pitchFamily="18" charset="0"/>
              </a:rPr>
            </a:br>
            <a:r>
              <a:rPr lang="en-US" sz="2400" b="1" dirty="0">
                <a:solidFill>
                  <a:srgbClr val="002060"/>
                </a:solidFill>
                <a:latin typeface="Andalus" panose="02020603050405020304" pitchFamily="18" charset="-78"/>
                <a:ea typeface="Times New Roman" panose="02020603050405020304" pitchFamily="18" charset="0"/>
              </a:rPr>
              <a:t>Mob: +201222908983</a:t>
            </a:r>
            <a:br>
              <a:rPr lang="en-US" sz="2400" b="1" dirty="0">
                <a:solidFill>
                  <a:srgbClr val="002060"/>
                </a:solidFill>
                <a:latin typeface="Andalus" panose="02020603050405020304" pitchFamily="18" charset="-78"/>
                <a:ea typeface="Times New Roman" panose="02020603050405020304" pitchFamily="18" charset="0"/>
              </a:rPr>
            </a:br>
            <a:r>
              <a:rPr lang="en-US" sz="2400" b="1" dirty="0">
                <a:solidFill>
                  <a:srgbClr val="002060"/>
                </a:solidFill>
                <a:latin typeface="Andalus" panose="02020603050405020304" pitchFamily="18" charset="-78"/>
                <a:ea typeface="Times New Roman" panose="02020603050405020304" pitchFamily="18" charset="0"/>
              </a:rPr>
              <a:t>          +201143250666</a:t>
            </a:r>
            <a:br>
              <a:rPr lang="en-US" sz="2400" b="1" dirty="0">
                <a:solidFill>
                  <a:srgbClr val="002060"/>
                </a:solidFill>
                <a:latin typeface="Andalus" panose="02020603050405020304" pitchFamily="18" charset="-78"/>
                <a:ea typeface="Times New Roman" panose="02020603050405020304" pitchFamily="18" charset="0"/>
              </a:rPr>
            </a:br>
            <a:r>
              <a:rPr lang="en-US" sz="2000" b="1" dirty="0">
                <a:solidFill>
                  <a:srgbClr val="002060"/>
                </a:solidFill>
                <a:latin typeface="Andalus" panose="02020603050405020304" pitchFamily="18" charset="-78"/>
                <a:ea typeface="Times New Roman" panose="02020603050405020304" pitchFamily="18" charset="0"/>
              </a:rPr>
              <a:t>Tel.:     +233779974</a:t>
            </a:r>
            <a:br>
              <a:rPr lang="en-US" sz="2000" dirty="0">
                <a:solidFill>
                  <a:srgbClr val="002060"/>
                </a:solidFill>
                <a:effectLst/>
                <a:latin typeface="Times New Roman" panose="02020603050405020304" pitchFamily="18" charset="0"/>
                <a:ea typeface="Times New Roman" panose="02020603050405020304" pitchFamily="18" charset="0"/>
              </a:rPr>
            </a:br>
            <a:r>
              <a:rPr lang="en-US" sz="2400" b="1" dirty="0">
                <a:solidFill>
                  <a:srgbClr val="002060"/>
                </a:solidFill>
                <a:latin typeface="Andalus" panose="02020603050405020304" pitchFamily="18" charset="-78"/>
                <a:ea typeface="Times New Roman" panose="02020603050405020304" pitchFamily="18" charset="0"/>
              </a:rPr>
              <a:t>Website: </a:t>
            </a:r>
            <a:r>
              <a:rPr lang="en-US" sz="2400" b="1" dirty="0">
                <a:solidFill>
                  <a:srgbClr val="002060"/>
                </a:solidFill>
                <a:latin typeface="Andalus" panose="02020603050405020304" pitchFamily="18" charset="-78"/>
                <a:ea typeface="Times New Roman" panose="02020603050405020304" pitchFamily="18" charset="0"/>
                <a:hlinkClick r:id="rId3"/>
              </a:rPr>
              <a:t>www.Summittecs.com</a:t>
            </a:r>
            <a:br>
              <a:rPr lang="en-US" sz="2400" b="1" dirty="0">
                <a:solidFill>
                  <a:srgbClr val="002060"/>
                </a:solidFill>
                <a:latin typeface="Andalus" panose="02020603050405020304" pitchFamily="18" charset="-78"/>
                <a:ea typeface="Times New Roman" panose="02020603050405020304" pitchFamily="18" charset="0"/>
              </a:rPr>
            </a:br>
            <a:r>
              <a:rPr lang="en-US" sz="2400" b="1" dirty="0">
                <a:solidFill>
                  <a:srgbClr val="002060"/>
                </a:solidFill>
                <a:latin typeface="Andalus" panose="02020603050405020304" pitchFamily="18" charset="-78"/>
              </a:rPr>
              <a:t>Address: 426 N </a:t>
            </a:r>
            <a:r>
              <a:rPr lang="en-US" sz="2400" b="1" dirty="0" err="1">
                <a:solidFill>
                  <a:srgbClr val="002060"/>
                </a:solidFill>
                <a:latin typeface="Andalus" panose="02020603050405020304" pitchFamily="18" charset="-78"/>
              </a:rPr>
              <a:t>Elgesh</a:t>
            </a:r>
            <a:r>
              <a:rPr lang="en-US" sz="2400" b="1" dirty="0">
                <a:solidFill>
                  <a:srgbClr val="002060"/>
                </a:solidFill>
                <a:latin typeface="Andalus" panose="02020603050405020304" pitchFamily="18" charset="-78"/>
              </a:rPr>
              <a:t> St, Gate 4 </a:t>
            </a:r>
            <a:br>
              <a:rPr lang="en-US" sz="2400" b="1" dirty="0">
                <a:solidFill>
                  <a:srgbClr val="002060"/>
                </a:solidFill>
                <a:latin typeface="Andalus" panose="02020603050405020304" pitchFamily="18" charset="-78"/>
              </a:rPr>
            </a:br>
            <a:r>
              <a:rPr lang="en-US" sz="2400" b="1" dirty="0">
                <a:solidFill>
                  <a:srgbClr val="002060"/>
                </a:solidFill>
                <a:latin typeface="Andalus" panose="02020603050405020304" pitchFamily="18" charset="-78"/>
              </a:rPr>
              <a:t>               </a:t>
            </a:r>
            <a:r>
              <a:rPr lang="en-US" sz="2400" b="1" dirty="0" err="1">
                <a:solidFill>
                  <a:srgbClr val="002060"/>
                </a:solidFill>
                <a:latin typeface="Andalus" panose="02020603050405020304" pitchFamily="18" charset="-78"/>
              </a:rPr>
              <a:t>Hadayek</a:t>
            </a:r>
            <a:r>
              <a:rPr lang="en-US" sz="2400" b="1" dirty="0">
                <a:solidFill>
                  <a:srgbClr val="002060"/>
                </a:solidFill>
                <a:latin typeface="Andalus" panose="02020603050405020304" pitchFamily="18" charset="-78"/>
              </a:rPr>
              <a:t> </a:t>
            </a:r>
            <a:r>
              <a:rPr lang="en-US" sz="2400" b="1" dirty="0" err="1">
                <a:solidFill>
                  <a:srgbClr val="002060"/>
                </a:solidFill>
                <a:latin typeface="Andalus" panose="02020603050405020304" pitchFamily="18" charset="-78"/>
              </a:rPr>
              <a:t>Elahram</a:t>
            </a:r>
            <a:br>
              <a:rPr lang="en-US" sz="2400" b="1" dirty="0">
                <a:solidFill>
                  <a:srgbClr val="002060"/>
                </a:solidFill>
                <a:latin typeface="Andalus" panose="02020603050405020304" pitchFamily="18" charset="-78"/>
                <a:ea typeface="Times New Roman" panose="02020603050405020304" pitchFamily="18" charset="0"/>
              </a:rPr>
            </a:br>
            <a:br>
              <a:rPr lang="en-US" sz="2400" b="1" dirty="0">
                <a:solidFill>
                  <a:srgbClr val="002060"/>
                </a:solidFill>
                <a:latin typeface="Andalus" panose="02020603050405020304" pitchFamily="18" charset="-78"/>
                <a:ea typeface="Times New Roman" panose="02020603050405020304" pitchFamily="18" charset="0"/>
              </a:rPr>
            </a:br>
            <a:br>
              <a:rPr lang="en-US" sz="2000" dirty="0">
                <a:solidFill>
                  <a:srgbClr val="002060"/>
                </a:solidFill>
                <a:effectLst/>
                <a:latin typeface="Times New Roman" panose="02020603050405020304" pitchFamily="18" charset="0"/>
                <a:ea typeface="Times New Roman" panose="02020603050405020304" pitchFamily="18" charset="0"/>
              </a:rPr>
            </a:br>
            <a:endParaRPr lang="en-US" sz="2400" dirty="0">
              <a:solidFill>
                <a:srgbClr val="002060"/>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4117066" y="266254"/>
            <a:ext cx="3682358" cy="2688909"/>
          </a:xfrm>
          <a:prstGeom prst="rect">
            <a:avLst/>
          </a:prstGeom>
        </p:spPr>
      </p:pic>
      <p:sp>
        <p:nvSpPr>
          <p:cNvPr id="3" name="Rectangle 2">
            <a:extLst>
              <a:ext uri="{FF2B5EF4-FFF2-40B4-BE49-F238E27FC236}">
                <a16:creationId xmlns:a16="http://schemas.microsoft.com/office/drawing/2014/main" id="{02C044D9-DFD2-4912-AB1B-FF9A8D908DD3}"/>
              </a:ext>
            </a:extLst>
          </p:cNvPr>
          <p:cNvSpPr/>
          <p:nvPr/>
        </p:nvSpPr>
        <p:spPr>
          <a:xfrm>
            <a:off x="4193883" y="3114413"/>
            <a:ext cx="3528723" cy="689099"/>
          </a:xfrm>
          <a:prstGeom prst="rect">
            <a:avLst/>
          </a:prstGeom>
        </p:spPr>
        <p:txBody>
          <a:bodyPr wrap="none">
            <a:spAutoFit/>
          </a:bodyPr>
          <a:lstStyle/>
          <a:p>
            <a:pPr algn="ctr" fontAlgn="base">
              <a:lnSpc>
                <a:spcPct val="115000"/>
              </a:lnSpc>
            </a:pPr>
            <a:r>
              <a:rPr lang="en-US" sz="3600" b="1" i="1" dirty="0">
                <a:solidFill>
                  <a:schemeClr val="accent2">
                    <a:lumMod val="50000"/>
                  </a:schemeClr>
                </a:solidFill>
              </a:rPr>
              <a:t>SUMMIT  Family  </a:t>
            </a:r>
            <a:endParaRPr lang="en-US" sz="2800" b="1" i="1" dirty="0">
              <a:solidFill>
                <a:schemeClr val="accent2">
                  <a:lumMod val="50000"/>
                </a:schemeClr>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53529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Rectangle 4"/>
          <p:cNvSpPr/>
          <p:nvPr/>
        </p:nvSpPr>
        <p:spPr>
          <a:xfrm>
            <a:off x="212035" y="-949122"/>
            <a:ext cx="2951922" cy="8756243"/>
          </a:xfrm>
          <a:prstGeom prst="rect">
            <a:avLst/>
          </a:prstGeom>
          <a:noFill/>
        </p:spPr>
        <p:txBody>
          <a:bodyPr wrap="square" lIns="91440" tIns="45720" rIns="91440" bIns="45720">
            <a:spAutoFit/>
            <a:scene3d>
              <a:camera prst="perspectiveBelow"/>
              <a:lightRig rig="threePt" dir="t"/>
            </a:scene3d>
          </a:bodyPr>
          <a:lstStyle/>
          <a:p>
            <a:pPr algn="ctr"/>
            <a:r>
              <a:rPr lang="en-US" sz="56300" b="1" cap="none" spc="0" dirty="0">
                <a:ln w="0"/>
                <a:solidFill>
                  <a:srgbClr val="002060"/>
                </a:solidFill>
                <a:effectLst>
                  <a:outerShdw blurRad="38100" dist="19050" dir="2700000" algn="tl" rotWithShape="0">
                    <a:schemeClr val="dk1">
                      <a:alpha val="40000"/>
                    </a:schemeClr>
                  </a:outerShdw>
                </a:effectLst>
              </a:rPr>
              <a:t>S</a:t>
            </a:r>
          </a:p>
        </p:txBody>
      </p:sp>
      <p:sp>
        <p:nvSpPr>
          <p:cNvPr id="2" name="Rectangle 1">
            <a:extLst>
              <a:ext uri="{FF2B5EF4-FFF2-40B4-BE49-F238E27FC236}">
                <a16:creationId xmlns:a16="http://schemas.microsoft.com/office/drawing/2014/main" id="{4CE05C2D-15F4-465A-90FB-A53EA6D6FA74}"/>
              </a:ext>
            </a:extLst>
          </p:cNvPr>
          <p:cNvSpPr/>
          <p:nvPr/>
        </p:nvSpPr>
        <p:spPr>
          <a:xfrm>
            <a:off x="3375992" y="1423199"/>
            <a:ext cx="6192880" cy="4124206"/>
          </a:xfrm>
          <a:prstGeom prst="rect">
            <a:avLst/>
          </a:prstGeom>
        </p:spPr>
        <p:txBody>
          <a:bodyPr wrap="square">
            <a:spAutoFit/>
          </a:bodyPr>
          <a:lstStyle/>
          <a:p>
            <a:pPr fontAlgn="base">
              <a:spcAft>
                <a:spcPts val="1200"/>
              </a:spcAft>
            </a:pPr>
            <a:r>
              <a:rPr lang="en-US" sz="2800" b="1" i="1" dirty="0">
                <a:solidFill>
                  <a:srgbClr val="FF0000"/>
                </a:solidFill>
                <a:latin typeface="Andalus" panose="02020603050405020304" pitchFamily="18" charset="-78"/>
                <a:ea typeface="Times New Roman" panose="02020603050405020304" pitchFamily="18" charset="0"/>
              </a:rPr>
              <a:t>SUMMIT </a:t>
            </a:r>
            <a:r>
              <a:rPr lang="en-US" sz="3600" b="1" i="1" dirty="0">
                <a:solidFill>
                  <a:schemeClr val="accent2">
                    <a:lumMod val="50000"/>
                  </a:schemeClr>
                </a:solidFill>
                <a:latin typeface="Andalus" panose="02020603050405020304" pitchFamily="18" charset="-78"/>
                <a:ea typeface="Times New Roman" panose="02020603050405020304" pitchFamily="18" charset="0"/>
              </a:rPr>
              <a:t>C</a:t>
            </a:r>
            <a:r>
              <a:rPr lang="en-US" sz="2800" b="1" i="1" dirty="0">
                <a:solidFill>
                  <a:srgbClr val="FF0000"/>
                </a:solidFill>
                <a:latin typeface="Andalus" panose="02020603050405020304" pitchFamily="18" charset="-78"/>
                <a:ea typeface="Times New Roman" panose="02020603050405020304" pitchFamily="18" charset="0"/>
              </a:rPr>
              <a:t>ontracting</a:t>
            </a:r>
            <a:r>
              <a:rPr lang="en-US" sz="2800" dirty="0">
                <a:solidFill>
                  <a:srgbClr val="333333"/>
                </a:solidFill>
                <a:latin typeface="Andalus" panose="02020603050405020304" pitchFamily="18" charset="-78"/>
                <a:ea typeface="Times New Roman" panose="02020603050405020304" pitchFamily="18" charset="0"/>
              </a:rPr>
              <a:t> </a:t>
            </a:r>
            <a:r>
              <a:rPr lang="en-US" sz="2400" dirty="0">
                <a:solidFill>
                  <a:srgbClr val="17365D"/>
                </a:solidFill>
                <a:latin typeface="Andalus" panose="02020603050405020304" pitchFamily="18" charset="-78"/>
                <a:ea typeface="Times New Roman" panose="02020603050405020304" pitchFamily="18" charset="0"/>
              </a:rPr>
              <a:t>is a core value in our business. With precise strategic planning, we navigate through fast-track schedules, rigorous construction standards, and innovative design-build plans. We help ensure constructability, maintainability, and sustainability and we do it all with an optimal blend of technical expertise, and customer focus. </a:t>
            </a:r>
          </a:p>
          <a:p>
            <a:pPr fontAlgn="base">
              <a:spcAft>
                <a:spcPts val="1200"/>
              </a:spcAft>
            </a:pPr>
            <a:r>
              <a:rPr lang="en-US" sz="2400" dirty="0">
                <a:solidFill>
                  <a:srgbClr val="17365D"/>
                </a:solidFill>
                <a:latin typeface="Andalus" panose="02020603050405020304" pitchFamily="18" charset="-78"/>
                <a:ea typeface="Times New Roman" panose="02020603050405020304" pitchFamily="18" charset="0"/>
              </a:rPr>
              <a:t>Our main target to make an adding value to all our customers to reach to Win </a:t>
            </a:r>
            <a:r>
              <a:rPr lang="en-US" sz="2400" dirty="0" err="1">
                <a:solidFill>
                  <a:srgbClr val="17365D"/>
                </a:solidFill>
                <a:latin typeface="Andalus" panose="02020603050405020304" pitchFamily="18" charset="-78"/>
                <a:ea typeface="Times New Roman" panose="02020603050405020304" pitchFamily="18" charset="0"/>
              </a:rPr>
              <a:t>Win</a:t>
            </a:r>
            <a:r>
              <a:rPr lang="en-US" sz="2400" dirty="0">
                <a:solidFill>
                  <a:srgbClr val="17365D"/>
                </a:solidFill>
                <a:latin typeface="Andalus" panose="02020603050405020304" pitchFamily="18" charset="-78"/>
                <a:ea typeface="Times New Roman" panose="02020603050405020304" pitchFamily="18" charset="0"/>
              </a:rPr>
              <a:t> situation  </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689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8872" y="5881009"/>
            <a:ext cx="2515003" cy="904866"/>
          </a:xfrm>
          <a:prstGeom prst="rect">
            <a:avLst/>
          </a:prstGeom>
        </p:spPr>
      </p:pic>
      <p:sp>
        <p:nvSpPr>
          <p:cNvPr id="5" name="Rectangle 4"/>
          <p:cNvSpPr/>
          <p:nvPr/>
        </p:nvSpPr>
        <p:spPr>
          <a:xfrm>
            <a:off x="212035" y="-949122"/>
            <a:ext cx="2951922" cy="8756243"/>
          </a:xfrm>
          <a:prstGeom prst="rect">
            <a:avLst/>
          </a:prstGeom>
          <a:noFill/>
        </p:spPr>
        <p:txBody>
          <a:bodyPr wrap="square" lIns="91440" tIns="45720" rIns="91440" bIns="45720">
            <a:spAutoFit/>
            <a:scene3d>
              <a:camera prst="perspectiveBelow"/>
              <a:lightRig rig="threePt" dir="t"/>
            </a:scene3d>
          </a:bodyPr>
          <a:lstStyle/>
          <a:p>
            <a:pPr algn="ctr"/>
            <a:r>
              <a:rPr lang="en-US" sz="56300" b="1" cap="none" spc="0" dirty="0">
                <a:ln w="0"/>
                <a:solidFill>
                  <a:srgbClr val="002060"/>
                </a:solidFill>
                <a:effectLst>
                  <a:outerShdw blurRad="38100" dist="19050" dir="2700000" algn="tl" rotWithShape="0">
                    <a:schemeClr val="dk1">
                      <a:alpha val="40000"/>
                    </a:schemeClr>
                  </a:outerShdw>
                </a:effectLst>
              </a:rPr>
              <a:t>S</a:t>
            </a:r>
          </a:p>
        </p:txBody>
      </p:sp>
      <p:sp>
        <p:nvSpPr>
          <p:cNvPr id="2" name="Rectangle 1">
            <a:extLst>
              <a:ext uri="{FF2B5EF4-FFF2-40B4-BE49-F238E27FC236}">
                <a16:creationId xmlns:a16="http://schemas.microsoft.com/office/drawing/2014/main" id="{4CE05C2D-15F4-465A-90FB-A53EA6D6FA74}"/>
              </a:ext>
            </a:extLst>
          </p:cNvPr>
          <p:cNvSpPr/>
          <p:nvPr/>
        </p:nvSpPr>
        <p:spPr>
          <a:xfrm>
            <a:off x="3375992" y="1958691"/>
            <a:ext cx="7527234" cy="2492990"/>
          </a:xfrm>
          <a:prstGeom prst="rect">
            <a:avLst/>
          </a:prstGeom>
        </p:spPr>
        <p:txBody>
          <a:bodyPr wrap="square">
            <a:spAutoFit/>
          </a:bodyPr>
          <a:lstStyle/>
          <a:p>
            <a:pPr fontAlgn="base"/>
            <a:r>
              <a:rPr lang="en-US" sz="2800" b="1" i="1"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Our quality</a:t>
            </a:r>
            <a:r>
              <a:rPr lang="en-US" sz="2800" dirty="0">
                <a:solidFill>
                  <a:srgbClr val="333333"/>
                </a:solidFill>
                <a:latin typeface="Andalus" panose="02020603050405020304" pitchFamily="18" charset="-78"/>
                <a:ea typeface="Times New Roman" panose="02020603050405020304" pitchFamily="18" charset="0"/>
                <a:cs typeface="Times New Roman" panose="02020603050405020304" pitchFamily="18" charset="0"/>
              </a:rPr>
              <a:t> </a:t>
            </a:r>
            <a:r>
              <a:rPr lang="en-US" sz="2800" b="1" i="1"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system</a:t>
            </a:r>
            <a:r>
              <a:rPr lang="en-US" sz="2800" dirty="0">
                <a:solidFill>
                  <a:srgbClr val="333333"/>
                </a:solidFill>
                <a:latin typeface="Andalus" panose="02020603050405020304" pitchFamily="18" charset="-78"/>
                <a:ea typeface="Times New Roman" panose="02020603050405020304" pitchFamily="18" charset="0"/>
                <a:cs typeface="Times New Roman" panose="02020603050405020304" pitchFamily="18" charset="0"/>
              </a:rPr>
              <a:t> </a:t>
            </a:r>
            <a:r>
              <a:rPr lang="en-US" sz="2400" dirty="0">
                <a:solidFill>
                  <a:srgbClr val="17365D"/>
                </a:solidFill>
                <a:latin typeface="Andalus" panose="02020603050405020304" pitchFamily="18" charset="-78"/>
                <a:ea typeface="Times New Roman" panose="02020603050405020304" pitchFamily="18" charset="0"/>
                <a:cs typeface="Times New Roman" panose="02020603050405020304" pitchFamily="18" charset="0"/>
              </a:rPr>
              <a:t>focuses on sound project management and internal reviews by world-class experts through our USA and Canada based shareholders.  </a:t>
            </a:r>
            <a:endParaRPr lang="en-US"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algn="just" fontAlgn="base"/>
            <a:r>
              <a:rPr lang="en-US" sz="2800" dirty="0">
                <a:solidFill>
                  <a:srgbClr val="333333"/>
                </a:solidFill>
                <a:latin typeface="Andalus" panose="02020603050405020304" pitchFamily="18" charset="-78"/>
                <a:ea typeface="Times New Roman" panose="02020603050405020304" pitchFamily="18" charset="0"/>
                <a:cs typeface="Times New Roman" panose="02020603050405020304" pitchFamily="18" charset="0"/>
              </a:rPr>
              <a:t> </a:t>
            </a:r>
            <a:endParaRPr lang="en-US"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algn="just" fontAlgn="base"/>
            <a:r>
              <a:rPr lang="en-US" sz="2400" dirty="0">
                <a:solidFill>
                  <a:srgbClr val="333333"/>
                </a:solidFill>
                <a:latin typeface="Andalus" panose="02020603050405020304" pitchFamily="18" charset="-78"/>
                <a:ea typeface="Times New Roman" panose="02020603050405020304" pitchFamily="18" charset="0"/>
                <a:cs typeface="Times New Roman" panose="02020603050405020304" pitchFamily="18" charset="0"/>
              </a:rPr>
              <a:t>In short,</a:t>
            </a:r>
            <a:r>
              <a:rPr lang="en-US" sz="2800" dirty="0">
                <a:solidFill>
                  <a:srgbClr val="333333"/>
                </a:solidFill>
                <a:latin typeface="Andalus" panose="02020603050405020304" pitchFamily="18" charset="-78"/>
                <a:ea typeface="Times New Roman" panose="02020603050405020304" pitchFamily="18" charset="0"/>
                <a:cs typeface="Times New Roman" panose="02020603050405020304" pitchFamily="18" charset="0"/>
              </a:rPr>
              <a:t> </a:t>
            </a:r>
            <a:r>
              <a:rPr lang="en-US" sz="2800" b="1" i="1"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SUMMIT TECS</a:t>
            </a:r>
            <a:r>
              <a:rPr lang="en-US" sz="2800" dirty="0">
                <a:solidFill>
                  <a:srgbClr val="FF0000"/>
                </a:solidFill>
                <a:latin typeface="Andalus" panose="02020603050405020304" pitchFamily="18" charset="-78"/>
                <a:ea typeface="Times New Roman" panose="02020603050405020304" pitchFamily="18" charset="0"/>
                <a:cs typeface="Times New Roman" panose="02020603050405020304" pitchFamily="18" charset="0"/>
              </a:rPr>
              <a:t> </a:t>
            </a:r>
            <a:r>
              <a:rPr lang="en-US" sz="2400" dirty="0">
                <a:solidFill>
                  <a:srgbClr val="17365D"/>
                </a:solidFill>
                <a:latin typeface="Andalus" panose="02020603050405020304" pitchFamily="18" charset="-78"/>
                <a:ea typeface="Times New Roman" panose="02020603050405020304" pitchFamily="18" charset="0"/>
                <a:cs typeface="Times New Roman" panose="02020603050405020304" pitchFamily="18" charset="0"/>
              </a:rPr>
              <a:t>is well equipped to serve your most challenging engineering business needs.</a:t>
            </a:r>
            <a:endParaRPr lang="en-US" b="1" i="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675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25" y="-4047"/>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C6ED2C-3444-4723-A952-AA01A65B266D}"/>
              </a:ext>
            </a:extLst>
          </p:cNvPr>
          <p:cNvSpPr/>
          <p:nvPr/>
        </p:nvSpPr>
        <p:spPr>
          <a:xfrm>
            <a:off x="5640597" y="108408"/>
            <a:ext cx="6560828" cy="914096"/>
          </a:xfrm>
          <a:prstGeom prst="rect">
            <a:avLst/>
          </a:prstGeom>
        </p:spPr>
        <p:txBody>
          <a:bodyPr wrap="square">
            <a:spAutoFit/>
          </a:bodyPr>
          <a:lstStyle/>
          <a:p>
            <a:pPr algn="ctr" fontAlgn="base">
              <a:lnSpc>
                <a:spcPct val="115000"/>
              </a:lnSpc>
            </a:pPr>
            <a:r>
              <a:rPr lang="en-US" sz="4800" b="1" i="1" dirty="0">
                <a:solidFill>
                  <a:schemeClr val="accent2">
                    <a:lumMod val="50000"/>
                  </a:schemeClr>
                </a:solidFill>
                <a:effectLst/>
                <a:latin typeface="Andalus" panose="02020603050405020304" pitchFamily="18" charset="-78"/>
                <a:ea typeface="Times New Roman" panose="02020603050405020304" pitchFamily="18" charset="0"/>
              </a:rPr>
              <a:t>Our projects categories </a:t>
            </a:r>
            <a:endParaRPr lang="en-US" sz="3600" dirty="0">
              <a:solidFill>
                <a:schemeClr val="accent2">
                  <a:lumMod val="50000"/>
                </a:schemeClr>
              </a:solidFill>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1C252969-8305-4224-AE44-4F4F1C350F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4640" y="5564027"/>
            <a:ext cx="2702560" cy="972347"/>
          </a:xfrm>
          <a:prstGeom prst="rect">
            <a:avLst/>
          </a:prstGeom>
        </p:spPr>
      </p:pic>
      <p:pic>
        <p:nvPicPr>
          <p:cNvPr id="17" name="Picture 16">
            <a:extLst>
              <a:ext uri="{FF2B5EF4-FFF2-40B4-BE49-F238E27FC236}">
                <a16:creationId xmlns:a16="http://schemas.microsoft.com/office/drawing/2014/main" id="{3A26274B-9C8C-8296-176A-03E7426272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0" t="12846" r="66439"/>
          <a:stretch/>
        </p:blipFill>
        <p:spPr>
          <a:xfrm>
            <a:off x="18852" y="65984"/>
            <a:ext cx="6202839" cy="6756400"/>
          </a:xfrm>
          <a:prstGeom prst="rect">
            <a:avLst/>
          </a:prstGeom>
        </p:spPr>
      </p:pic>
      <p:graphicFrame>
        <p:nvGraphicFramePr>
          <p:cNvPr id="15" name="Diagram 14">
            <a:extLst>
              <a:ext uri="{FF2B5EF4-FFF2-40B4-BE49-F238E27FC236}">
                <a16:creationId xmlns:a16="http://schemas.microsoft.com/office/drawing/2014/main" id="{676E5035-0CB9-14BC-F5AF-360CE2F116EA}"/>
              </a:ext>
            </a:extLst>
          </p:cNvPr>
          <p:cNvGraphicFramePr/>
          <p:nvPr>
            <p:extLst>
              <p:ext uri="{D42A27DB-BD31-4B8C-83A1-F6EECF244321}">
                <p14:modId xmlns:p14="http://schemas.microsoft.com/office/powerpoint/2010/main" val="2950434073"/>
              </p:ext>
            </p:extLst>
          </p:nvPr>
        </p:nvGraphicFramePr>
        <p:xfrm>
          <a:off x="2032000" y="1225485"/>
          <a:ext cx="8629715" cy="55241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209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533"/>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532" t="16693" b="14598"/>
          <a:stretch/>
        </p:blipFill>
        <p:spPr>
          <a:xfrm>
            <a:off x="0" y="0"/>
            <a:ext cx="6319520" cy="6922655"/>
          </a:xfrm>
        </p:spPr>
      </p:pic>
      <p:sp>
        <p:nvSpPr>
          <p:cNvPr id="4" name="Rectangle 3"/>
          <p:cNvSpPr/>
          <p:nvPr/>
        </p:nvSpPr>
        <p:spPr>
          <a:xfrm>
            <a:off x="6075680" y="111760"/>
            <a:ext cx="1554480" cy="154432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30160" y="111760"/>
            <a:ext cx="1554480" cy="154432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74480" y="101600"/>
            <a:ext cx="1554480" cy="154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27360" y="101600"/>
            <a:ext cx="1554480" cy="154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84640" y="121920"/>
            <a:ext cx="1554480" cy="154432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637520" y="121920"/>
            <a:ext cx="1554480" cy="154432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C6ED2C-3444-4723-A952-AA01A65B266D}"/>
              </a:ext>
            </a:extLst>
          </p:cNvPr>
          <p:cNvSpPr/>
          <p:nvPr/>
        </p:nvSpPr>
        <p:spPr>
          <a:xfrm>
            <a:off x="3544705" y="3100057"/>
            <a:ext cx="6560828" cy="1119537"/>
          </a:xfrm>
          <a:prstGeom prst="rect">
            <a:avLst/>
          </a:prstGeom>
        </p:spPr>
        <p:txBody>
          <a:bodyPr wrap="square">
            <a:spAutoFit/>
          </a:bodyPr>
          <a:lstStyle/>
          <a:p>
            <a:pPr algn="ctr" fontAlgn="base">
              <a:lnSpc>
                <a:spcPct val="115000"/>
              </a:lnSpc>
            </a:pPr>
            <a:r>
              <a:rPr lang="en-US" sz="6000" b="1" i="1" dirty="0">
                <a:solidFill>
                  <a:schemeClr val="accent2">
                    <a:lumMod val="50000"/>
                  </a:schemeClr>
                </a:solidFill>
                <a:effectLst/>
                <a:latin typeface="Andalus" panose="02020603050405020304" pitchFamily="18" charset="-78"/>
                <a:ea typeface="Times New Roman" panose="02020603050405020304" pitchFamily="18" charset="0"/>
              </a:rPr>
              <a:t>Our Key Partners</a:t>
            </a:r>
            <a:endParaRPr lang="en-US" sz="4400" dirty="0">
              <a:solidFill>
                <a:schemeClr val="accent2">
                  <a:lumMod val="50000"/>
                </a:schemeClr>
              </a:solidFill>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1C252969-8305-4224-AE44-4F4F1C350F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4640" y="5564027"/>
            <a:ext cx="2702560" cy="972347"/>
          </a:xfrm>
          <a:prstGeom prst="rect">
            <a:avLst/>
          </a:prstGeom>
        </p:spPr>
      </p:pic>
    </p:spTree>
    <p:extLst>
      <p:ext uri="{BB962C8B-B14F-4D97-AF65-F5344CB8AC3E}">
        <p14:creationId xmlns:p14="http://schemas.microsoft.com/office/powerpoint/2010/main" val="1635757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533"/>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C6ED2C-3444-4723-A952-AA01A65B266D}"/>
              </a:ext>
            </a:extLst>
          </p:cNvPr>
          <p:cNvSpPr/>
          <p:nvPr/>
        </p:nvSpPr>
        <p:spPr>
          <a:xfrm>
            <a:off x="4700943" y="2747590"/>
            <a:ext cx="2431889" cy="1485022"/>
          </a:xfrm>
          <a:prstGeom prst="rect">
            <a:avLst/>
          </a:prstGeom>
        </p:spPr>
        <p:txBody>
          <a:bodyPr wrap="square">
            <a:spAutoFit/>
          </a:bodyPr>
          <a:lstStyle/>
          <a:p>
            <a:pPr algn="ctr" fontAlgn="base">
              <a:lnSpc>
                <a:spcPct val="115000"/>
              </a:lnSpc>
            </a:pPr>
            <a:r>
              <a:rPr lang="en-US" sz="4000" b="1" i="1" dirty="0">
                <a:solidFill>
                  <a:schemeClr val="accent2">
                    <a:lumMod val="50000"/>
                  </a:schemeClr>
                </a:solidFill>
                <a:effectLst/>
                <a:latin typeface="Andalus" panose="02020603050405020304" pitchFamily="18" charset="-78"/>
                <a:ea typeface="Times New Roman" panose="02020603050405020304" pitchFamily="18" charset="0"/>
              </a:rPr>
              <a:t>Our Key Partners</a:t>
            </a:r>
            <a:endParaRPr lang="en-US" sz="2800" dirty="0">
              <a:solidFill>
                <a:schemeClr val="accent2">
                  <a:lumMod val="50000"/>
                </a:schemeClr>
              </a:solidFill>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1C252969-8305-4224-AE44-4F4F1C350F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4640" y="5564027"/>
            <a:ext cx="2702560" cy="972347"/>
          </a:xfrm>
          <a:prstGeom prst="rect">
            <a:avLst/>
          </a:prstGeom>
        </p:spPr>
      </p:pic>
      <p:pic>
        <p:nvPicPr>
          <p:cNvPr id="15" name="Picture 14" descr="Logo&#10;&#10;Description automatically generated">
            <a:extLst>
              <a:ext uri="{FF2B5EF4-FFF2-40B4-BE49-F238E27FC236}">
                <a16:creationId xmlns:a16="http://schemas.microsoft.com/office/drawing/2014/main" id="{52FBACEB-448E-DB7F-5EC2-95728EDE8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5252" y="3925289"/>
            <a:ext cx="1112987" cy="1127348"/>
          </a:xfrm>
          <a:prstGeom prst="rect">
            <a:avLst/>
          </a:prstGeom>
        </p:spPr>
      </p:pic>
      <p:pic>
        <p:nvPicPr>
          <p:cNvPr id="17" name="Picture 16" descr="Logo&#10;&#10;Description automatically generated">
            <a:extLst>
              <a:ext uri="{FF2B5EF4-FFF2-40B4-BE49-F238E27FC236}">
                <a16:creationId xmlns:a16="http://schemas.microsoft.com/office/drawing/2014/main" id="{627E94E2-2252-437C-900A-E253FF895B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5022" y="4093343"/>
            <a:ext cx="2170062" cy="83580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725B47EC-2EC7-15F9-EDEF-1BD310509B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5698" y="8533"/>
            <a:ext cx="1478790" cy="1823524"/>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82AB90B6-C266-BFDF-F540-0CF6797F58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1276" y="3881527"/>
            <a:ext cx="1872950" cy="1127349"/>
          </a:xfrm>
          <a:prstGeom prst="rect">
            <a:avLst/>
          </a:prstGeom>
        </p:spPr>
      </p:pic>
      <p:pic>
        <p:nvPicPr>
          <p:cNvPr id="23" name="Picture 22" descr="Logo&#10;&#10;Description automatically generated">
            <a:extLst>
              <a:ext uri="{FF2B5EF4-FFF2-40B4-BE49-F238E27FC236}">
                <a16:creationId xmlns:a16="http://schemas.microsoft.com/office/drawing/2014/main" id="{D0EFDDB5-932C-BDF9-E7B3-A84B5B98A6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15387" y="145873"/>
            <a:ext cx="1849545" cy="1113261"/>
          </a:xfrm>
          <a:prstGeom prst="rect">
            <a:avLst/>
          </a:prstGeom>
        </p:spPr>
      </p:pic>
      <p:pic>
        <p:nvPicPr>
          <p:cNvPr id="25" name="Picture 24" descr="Logo, company name&#10;&#10;Description automatically generated">
            <a:extLst>
              <a:ext uri="{FF2B5EF4-FFF2-40B4-BE49-F238E27FC236}">
                <a16:creationId xmlns:a16="http://schemas.microsoft.com/office/drawing/2014/main" id="{A6A2EAA2-6593-386E-F9DC-BFD8C09440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0267" y="5553013"/>
            <a:ext cx="994373" cy="994373"/>
          </a:xfrm>
          <a:prstGeom prst="rect">
            <a:avLst/>
          </a:prstGeom>
        </p:spPr>
      </p:pic>
      <p:pic>
        <p:nvPicPr>
          <p:cNvPr id="27" name="Picture 26" descr="Logo, company name&#10;&#10;Description automatically generated">
            <a:extLst>
              <a:ext uri="{FF2B5EF4-FFF2-40B4-BE49-F238E27FC236}">
                <a16:creationId xmlns:a16="http://schemas.microsoft.com/office/drawing/2014/main" id="{77AE2747-4E16-F0AD-3B37-B519FF381F5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6408" b="26016"/>
          <a:stretch/>
        </p:blipFill>
        <p:spPr>
          <a:xfrm>
            <a:off x="151154" y="2366128"/>
            <a:ext cx="1801011" cy="856858"/>
          </a:xfrm>
          <a:prstGeom prst="rect">
            <a:avLst/>
          </a:prstGeom>
        </p:spPr>
      </p:pic>
      <p:pic>
        <p:nvPicPr>
          <p:cNvPr id="29" name="Picture 28" descr="Logo, company name&#10;&#10;Description automatically generated">
            <a:extLst>
              <a:ext uri="{FF2B5EF4-FFF2-40B4-BE49-F238E27FC236}">
                <a16:creationId xmlns:a16="http://schemas.microsoft.com/office/drawing/2014/main" id="{2A32AC7B-3F51-8979-9654-D496DAD0331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8998" y="2397235"/>
            <a:ext cx="1061316" cy="1061316"/>
          </a:xfrm>
          <a:prstGeom prst="rect">
            <a:avLst/>
          </a:prstGeom>
        </p:spPr>
      </p:pic>
      <p:pic>
        <p:nvPicPr>
          <p:cNvPr id="31" name="Picture 30" descr="Logo, company name&#10;&#10;Description automatically generated">
            <a:extLst>
              <a:ext uri="{FF2B5EF4-FFF2-40B4-BE49-F238E27FC236}">
                <a16:creationId xmlns:a16="http://schemas.microsoft.com/office/drawing/2014/main" id="{ED70BA51-3DD2-D375-F948-A4C3AC36E7AD}"/>
              </a:ext>
            </a:extLst>
          </p:cNvPr>
          <p:cNvPicPr>
            <a:picLocks noChangeAspect="1"/>
          </p:cNvPicPr>
          <p:nvPr/>
        </p:nvPicPr>
        <p:blipFill rotWithShape="1">
          <a:blip r:embed="rId11">
            <a:extLst>
              <a:ext uri="{28A0092B-C50C-407E-A947-70E740481C1C}">
                <a14:useLocalDpi xmlns:a14="http://schemas.microsoft.com/office/drawing/2010/main" val="0"/>
              </a:ext>
            </a:extLst>
          </a:blip>
          <a:srcRect t="16200" b="18020"/>
          <a:stretch/>
        </p:blipFill>
        <p:spPr>
          <a:xfrm>
            <a:off x="6895738" y="117857"/>
            <a:ext cx="1723590" cy="1133782"/>
          </a:xfrm>
          <a:prstGeom prst="rect">
            <a:avLst/>
          </a:prstGeom>
        </p:spPr>
      </p:pic>
      <p:pic>
        <p:nvPicPr>
          <p:cNvPr id="33" name="Picture 32" descr="A picture containing company name&#10;&#10;Description automatically generated">
            <a:extLst>
              <a:ext uri="{FF2B5EF4-FFF2-40B4-BE49-F238E27FC236}">
                <a16:creationId xmlns:a16="http://schemas.microsoft.com/office/drawing/2014/main" id="{F8FC3C72-8485-0CE3-6E4B-984E0E178DA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5057" y="5347188"/>
            <a:ext cx="1344783" cy="1344783"/>
          </a:xfrm>
          <a:prstGeom prst="rect">
            <a:avLst/>
          </a:prstGeom>
        </p:spPr>
      </p:pic>
      <p:pic>
        <p:nvPicPr>
          <p:cNvPr id="37" name="Picture 36" descr="Logo, company name&#10;&#10;Description automatically generated">
            <a:extLst>
              <a:ext uri="{FF2B5EF4-FFF2-40B4-BE49-F238E27FC236}">
                <a16:creationId xmlns:a16="http://schemas.microsoft.com/office/drawing/2014/main" id="{1EE63C1D-E827-F17F-A0A1-2C08CB4F471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249214" y="3477376"/>
            <a:ext cx="1601771" cy="1601771"/>
          </a:xfrm>
          <a:prstGeom prst="rect">
            <a:avLst/>
          </a:prstGeom>
        </p:spPr>
      </p:pic>
      <p:pic>
        <p:nvPicPr>
          <p:cNvPr id="41" name="Picture 40" descr="Logo, company name&#10;&#10;Description automatically generated">
            <a:extLst>
              <a:ext uri="{FF2B5EF4-FFF2-40B4-BE49-F238E27FC236}">
                <a16:creationId xmlns:a16="http://schemas.microsoft.com/office/drawing/2014/main" id="{B13E6740-E6CF-3B80-E69F-4174EA5592BA}"/>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3791" t="16737" r="22529" b="16802"/>
          <a:stretch/>
        </p:blipFill>
        <p:spPr>
          <a:xfrm>
            <a:off x="10604955" y="91211"/>
            <a:ext cx="1271260" cy="1047798"/>
          </a:xfrm>
          <a:prstGeom prst="rect">
            <a:avLst/>
          </a:prstGeom>
        </p:spPr>
      </p:pic>
      <p:pic>
        <p:nvPicPr>
          <p:cNvPr id="43" name="Picture 42" descr="A picture containing text&#10;&#10;Description automatically generated">
            <a:extLst>
              <a:ext uri="{FF2B5EF4-FFF2-40B4-BE49-F238E27FC236}">
                <a16:creationId xmlns:a16="http://schemas.microsoft.com/office/drawing/2014/main" id="{C9E7033A-1D00-13E0-E12D-F16A0293C41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32620" y="5231144"/>
            <a:ext cx="1623548" cy="1345754"/>
          </a:xfrm>
          <a:prstGeom prst="rect">
            <a:avLst/>
          </a:prstGeom>
        </p:spPr>
      </p:pic>
      <p:pic>
        <p:nvPicPr>
          <p:cNvPr id="45" name="Picture 44" descr="Text&#10;&#10;Description automatically generated">
            <a:extLst>
              <a:ext uri="{FF2B5EF4-FFF2-40B4-BE49-F238E27FC236}">
                <a16:creationId xmlns:a16="http://schemas.microsoft.com/office/drawing/2014/main" id="{805378BF-83F0-529D-BE77-A90D223782F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34626" y="684748"/>
            <a:ext cx="1202875" cy="1202875"/>
          </a:xfrm>
          <a:prstGeom prst="rect">
            <a:avLst/>
          </a:prstGeom>
        </p:spPr>
      </p:pic>
      <p:pic>
        <p:nvPicPr>
          <p:cNvPr id="47" name="Picture 46" descr="Logo, company name&#10;&#10;Description automatically generated">
            <a:extLst>
              <a:ext uri="{FF2B5EF4-FFF2-40B4-BE49-F238E27FC236}">
                <a16:creationId xmlns:a16="http://schemas.microsoft.com/office/drawing/2014/main" id="{BB1BD546-F827-DDE0-35A2-0C371825900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17343" y="5201713"/>
            <a:ext cx="1357312" cy="1357312"/>
          </a:xfrm>
          <a:prstGeom prst="rect">
            <a:avLst/>
          </a:prstGeom>
        </p:spPr>
      </p:pic>
      <p:pic>
        <p:nvPicPr>
          <p:cNvPr id="51" name="Picture 50" descr="A picture containing logo&#10;&#10;Description automatically generated">
            <a:extLst>
              <a:ext uri="{FF2B5EF4-FFF2-40B4-BE49-F238E27FC236}">
                <a16:creationId xmlns:a16="http://schemas.microsoft.com/office/drawing/2014/main" id="{44B8A9A8-C42E-0E83-7E89-A6EB3DE90F5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03247" y="3676825"/>
            <a:ext cx="1202875" cy="1202875"/>
          </a:xfrm>
          <a:prstGeom prst="rect">
            <a:avLst/>
          </a:prstGeom>
        </p:spPr>
      </p:pic>
      <p:pic>
        <p:nvPicPr>
          <p:cNvPr id="53" name="Picture 52" descr="Logo, company name&#10;&#10;Description automatically generated">
            <a:extLst>
              <a:ext uri="{FF2B5EF4-FFF2-40B4-BE49-F238E27FC236}">
                <a16:creationId xmlns:a16="http://schemas.microsoft.com/office/drawing/2014/main" id="{0DCAA46B-BCA7-358D-5FF8-887604395B0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44795" y="1707059"/>
            <a:ext cx="1156256" cy="1156256"/>
          </a:xfrm>
          <a:prstGeom prst="rect">
            <a:avLst/>
          </a:prstGeom>
        </p:spPr>
      </p:pic>
      <p:pic>
        <p:nvPicPr>
          <p:cNvPr id="55" name="Picture 54" descr="Logo&#10;&#10;Description automatically generated">
            <a:extLst>
              <a:ext uri="{FF2B5EF4-FFF2-40B4-BE49-F238E27FC236}">
                <a16:creationId xmlns:a16="http://schemas.microsoft.com/office/drawing/2014/main" id="{10B03F3A-FBB4-3D84-4878-A12D610E7F5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21119" y="1589951"/>
            <a:ext cx="1374631" cy="1374631"/>
          </a:xfrm>
          <a:prstGeom prst="rect">
            <a:avLst/>
          </a:prstGeom>
        </p:spPr>
      </p:pic>
      <p:pic>
        <p:nvPicPr>
          <p:cNvPr id="57" name="Picture 56" descr="Logo&#10;&#10;Description automatically generated">
            <a:extLst>
              <a:ext uri="{FF2B5EF4-FFF2-40B4-BE49-F238E27FC236}">
                <a16:creationId xmlns:a16="http://schemas.microsoft.com/office/drawing/2014/main" id="{A419FC55-C05B-92E3-C950-CB466D46ECB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48912" y="5401851"/>
            <a:ext cx="1344783" cy="1332456"/>
          </a:xfrm>
          <a:prstGeom prst="rect">
            <a:avLst/>
          </a:prstGeom>
        </p:spPr>
      </p:pic>
      <p:pic>
        <p:nvPicPr>
          <p:cNvPr id="59" name="Picture 58" descr="Logo, company name&#10;&#10;Description automatically generated">
            <a:extLst>
              <a:ext uri="{FF2B5EF4-FFF2-40B4-BE49-F238E27FC236}">
                <a16:creationId xmlns:a16="http://schemas.microsoft.com/office/drawing/2014/main" id="{E9062461-3E8A-20B7-3F0F-DF7C208ADE6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99240" y="163644"/>
            <a:ext cx="1716784" cy="1588025"/>
          </a:xfrm>
          <a:prstGeom prst="rect">
            <a:avLst/>
          </a:prstGeom>
        </p:spPr>
      </p:pic>
      <p:pic>
        <p:nvPicPr>
          <p:cNvPr id="61" name="Picture 60" descr="Logo&#10;&#10;Description automatically generated">
            <a:extLst>
              <a:ext uri="{FF2B5EF4-FFF2-40B4-BE49-F238E27FC236}">
                <a16:creationId xmlns:a16="http://schemas.microsoft.com/office/drawing/2014/main" id="{85CE9DAB-C1FC-8397-1785-BC4885FE22A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971594" y="2356269"/>
            <a:ext cx="1108247" cy="1082388"/>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D004CA17-95BE-6E2A-4919-5831E080F91C}"/>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9857" t="14571" r="15523" b="42609"/>
          <a:stretch/>
        </p:blipFill>
        <p:spPr>
          <a:xfrm>
            <a:off x="10432583" y="1632646"/>
            <a:ext cx="1560177" cy="1590340"/>
          </a:xfrm>
          <a:prstGeom prst="rect">
            <a:avLst/>
          </a:prstGeom>
        </p:spPr>
      </p:pic>
      <p:pic>
        <p:nvPicPr>
          <p:cNvPr id="66" name="Picture 65" descr="Logo&#10;&#10;Description automatically generated">
            <a:extLst>
              <a:ext uri="{FF2B5EF4-FFF2-40B4-BE49-F238E27FC236}">
                <a16:creationId xmlns:a16="http://schemas.microsoft.com/office/drawing/2014/main" id="{F2EC3005-D9F6-9A28-FA77-CC430FD61F2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971594" y="3683594"/>
            <a:ext cx="1395553" cy="1395553"/>
          </a:xfrm>
          <a:prstGeom prst="rect">
            <a:avLst/>
          </a:prstGeom>
        </p:spPr>
      </p:pic>
    </p:spTree>
    <p:extLst>
      <p:ext uri="{BB962C8B-B14F-4D97-AF65-F5344CB8AC3E}">
        <p14:creationId xmlns:p14="http://schemas.microsoft.com/office/powerpoint/2010/main" val="1744609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TotalTime>
  <Words>1787</Words>
  <Application>Microsoft Office PowerPoint</Application>
  <PresentationFormat>Widescreen</PresentationFormat>
  <Paragraphs>499</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Andalus</vt:lpstr>
      <vt:lpstr>Arial</vt:lpstr>
      <vt:lpstr>Calibri</vt:lpstr>
      <vt:lpstr>Calibri Light</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Email: Info@Summittecs.com Mob: +201222908983           +201143250666 Tel.:     +233779974 Website: www.Summittecs.com Address: 426 N Elgesh St, Gate 4                 Hadayek Elahram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 Shehab</dc:creator>
  <cp:lastModifiedBy>micro plays</cp:lastModifiedBy>
  <cp:revision>189</cp:revision>
  <dcterms:created xsi:type="dcterms:W3CDTF">2022-04-25T13:46:08Z</dcterms:created>
  <dcterms:modified xsi:type="dcterms:W3CDTF">2024-08-18T19:40:20Z</dcterms:modified>
</cp:coreProperties>
</file>